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57" r:id="rId3"/>
    <p:sldId id="258" r:id="rId4"/>
    <p:sldId id="261" r:id="rId5"/>
    <p:sldId id="262" r:id="rId6"/>
    <p:sldId id="263" r:id="rId7"/>
    <p:sldId id="296" r:id="rId8"/>
    <p:sldId id="294" r:id="rId9"/>
    <p:sldId id="264" r:id="rId10"/>
    <p:sldId id="297" r:id="rId11"/>
    <p:sldId id="265" r:id="rId12"/>
    <p:sldId id="266" r:id="rId13"/>
    <p:sldId id="267" r:id="rId14"/>
    <p:sldId id="268" r:id="rId15"/>
    <p:sldId id="269" r:id="rId16"/>
    <p:sldId id="320" r:id="rId17"/>
    <p:sldId id="321" r:id="rId18"/>
    <p:sldId id="322" r:id="rId19"/>
    <p:sldId id="273" r:id="rId20"/>
    <p:sldId id="298" r:id="rId21"/>
    <p:sldId id="275" r:id="rId22"/>
    <p:sldId id="276" r:id="rId23"/>
    <p:sldId id="311" r:id="rId24"/>
    <p:sldId id="277" r:id="rId25"/>
    <p:sldId id="325" r:id="rId26"/>
    <p:sldId id="278" r:id="rId27"/>
    <p:sldId id="306" r:id="rId28"/>
    <p:sldId id="312" r:id="rId29"/>
    <p:sldId id="308" r:id="rId30"/>
    <p:sldId id="310" r:id="rId31"/>
    <p:sldId id="280" r:id="rId32"/>
    <p:sldId id="313" r:id="rId33"/>
    <p:sldId id="314" r:id="rId34"/>
    <p:sldId id="282" r:id="rId35"/>
    <p:sldId id="323" r:id="rId36"/>
    <p:sldId id="283" r:id="rId37"/>
    <p:sldId id="287" r:id="rId38"/>
    <p:sldId id="315" r:id="rId39"/>
    <p:sldId id="286" r:id="rId40"/>
    <p:sldId id="316" r:id="rId41"/>
    <p:sldId id="284" r:id="rId42"/>
    <p:sldId id="285" r:id="rId43"/>
    <p:sldId id="289" r:id="rId44"/>
    <p:sldId id="318" r:id="rId45"/>
    <p:sldId id="290" r:id="rId46"/>
    <p:sldId id="291" r:id="rId47"/>
    <p:sldId id="324" r:id="rId48"/>
    <p:sldId id="317" r:id="rId49"/>
    <p:sldId id="292" r:id="rId50"/>
    <p:sldId id="293" r:id="rId51"/>
    <p:sldId id="299" r:id="rId52"/>
    <p:sldId id="305" r:id="rId53"/>
    <p:sldId id="302" r:id="rId54"/>
    <p:sldId id="303" r:id="rId55"/>
    <p:sldId id="301" r:id="rId56"/>
    <p:sldId id="319"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9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55424C-1700-4C8D-9C5C-2ACB17DE646C}" type="datetimeFigureOut">
              <a:rPr lang="en-IN" smtClean="0"/>
              <a:t>19-04-2016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6D3E77-F7A4-4899-B24E-C5D2E1D2F13A}" type="slidenum">
              <a:rPr lang="en-IN" smtClean="0"/>
              <a:t>‹#›</a:t>
            </a:fld>
            <a:endParaRPr lang="en-IN"/>
          </a:p>
        </p:txBody>
      </p:sp>
    </p:spTree>
    <p:extLst>
      <p:ext uri="{BB962C8B-B14F-4D97-AF65-F5344CB8AC3E}">
        <p14:creationId xmlns:p14="http://schemas.microsoft.com/office/powerpoint/2010/main" val="1585239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The treatment of CAD has been anatomically driven for a half-century</a:t>
            </a:r>
          </a:p>
          <a:p>
            <a:r>
              <a:rPr lang="en-IN" dirty="0" smtClean="0"/>
              <a:t>Despite technological advances in both coronary revascularization and </a:t>
            </a:r>
            <a:r>
              <a:rPr lang="en-IN" dirty="0" err="1" smtClean="0"/>
              <a:t>nonrevascularization</a:t>
            </a:r>
            <a:r>
              <a:rPr lang="en-IN" dirty="0" smtClean="0"/>
              <a:t> treatment options, the overwhelmingly </a:t>
            </a:r>
            <a:r>
              <a:rPr lang="en-IN" dirty="0" err="1" smtClean="0"/>
              <a:t>favored</a:t>
            </a:r>
            <a:r>
              <a:rPr lang="en-IN" dirty="0" smtClean="0"/>
              <a:t> clinical approach for CAD management continues to be fixing all significant coronary </a:t>
            </a:r>
            <a:r>
              <a:rPr lang="en-IN" dirty="0" err="1" smtClean="0"/>
              <a:t>stenoses</a:t>
            </a:r>
            <a:endParaRPr lang="en-IN" dirty="0" smtClean="0"/>
          </a:p>
          <a:p>
            <a:r>
              <a:rPr lang="en-IN" dirty="0" err="1" smtClean="0"/>
              <a:t>Nonrevasc</a:t>
            </a:r>
            <a:r>
              <a:rPr lang="en-IN" dirty="0" smtClean="0"/>
              <a:t> includes both therapeutic lifestyle intervention and aggressive, multifaceted pharmacological secondary prevention— the combination of which is commonly referred to as OMT</a:t>
            </a:r>
          </a:p>
          <a:p>
            <a:endParaRPr lang="en-IN" dirty="0"/>
          </a:p>
        </p:txBody>
      </p:sp>
      <p:sp>
        <p:nvSpPr>
          <p:cNvPr id="4" name="Slide Number Placeholder 3"/>
          <p:cNvSpPr>
            <a:spLocks noGrp="1"/>
          </p:cNvSpPr>
          <p:nvPr>
            <p:ph type="sldNum" sz="quarter" idx="10"/>
          </p:nvPr>
        </p:nvSpPr>
        <p:spPr/>
        <p:txBody>
          <a:bodyPr/>
          <a:lstStyle/>
          <a:p>
            <a:fld id="{306D3E77-F7A4-4899-B24E-C5D2E1D2F13A}" type="slidenum">
              <a:rPr lang="en-IN" smtClean="0"/>
              <a:t>2</a:t>
            </a:fld>
            <a:endParaRPr lang="en-IN"/>
          </a:p>
        </p:txBody>
      </p:sp>
    </p:spTree>
    <p:extLst>
      <p:ext uri="{BB962C8B-B14F-4D97-AF65-F5344CB8AC3E}">
        <p14:creationId xmlns:p14="http://schemas.microsoft.com/office/powerpoint/2010/main" val="2805347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SS was calculated from the pre-procedural angiogram, in which each coronary lesion producing ≥50% diameter stenosis in vessels ≥1.5 mm by visual estimation scored separately using the SS algorithm from the SYNTAX Score website and added to obtain the overall SS</a:t>
            </a:r>
          </a:p>
          <a:p>
            <a:r>
              <a:rPr lang="en-IN" dirty="0" smtClean="0"/>
              <a:t>The FSS was calculated by deducting the individual score of lesions with an FFR &gt;0.80</a:t>
            </a:r>
            <a:endParaRPr lang="en-IN" dirty="0"/>
          </a:p>
        </p:txBody>
      </p:sp>
      <p:sp>
        <p:nvSpPr>
          <p:cNvPr id="4" name="Slide Number Placeholder 3"/>
          <p:cNvSpPr>
            <a:spLocks noGrp="1"/>
          </p:cNvSpPr>
          <p:nvPr>
            <p:ph type="sldNum" sz="quarter" idx="10"/>
          </p:nvPr>
        </p:nvSpPr>
        <p:spPr/>
        <p:txBody>
          <a:bodyPr/>
          <a:lstStyle/>
          <a:p>
            <a:fld id="{306D3E77-F7A4-4899-B24E-C5D2E1D2F13A}" type="slidenum">
              <a:rPr lang="en-IN" smtClean="0"/>
              <a:t>16</a:t>
            </a:fld>
            <a:endParaRPr lang="en-IN"/>
          </a:p>
        </p:txBody>
      </p:sp>
    </p:spTree>
    <p:extLst>
      <p:ext uri="{BB962C8B-B14F-4D97-AF65-F5344CB8AC3E}">
        <p14:creationId xmlns:p14="http://schemas.microsoft.com/office/powerpoint/2010/main" val="519481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After obtaining the RSS, the SRI was calculated: 100  (1  RSS/baseline SS) (%). </a:t>
            </a:r>
          </a:p>
          <a:p>
            <a:r>
              <a:rPr lang="en-IN" dirty="0" smtClean="0"/>
              <a:t>For the SRI, because this tool shows the proportion of CAD that has been treated by PCI, a lower value suggests more CAD left untreated after PCI. </a:t>
            </a:r>
          </a:p>
          <a:p>
            <a:r>
              <a:rPr lang="en-IN" dirty="0" smtClean="0"/>
              <a:t>Post-procedural angiograms from 50 patients were randomly selected and </a:t>
            </a:r>
            <a:r>
              <a:rPr lang="en-IN" dirty="0" err="1" smtClean="0"/>
              <a:t>reanalyzed</a:t>
            </a:r>
            <a:r>
              <a:rPr lang="en-IN" dirty="0" smtClean="0"/>
              <a:t> by the same interventional cardiologist and a second independent interventional cardiologist to assess </a:t>
            </a:r>
            <a:r>
              <a:rPr lang="en-IN" dirty="0" err="1" smtClean="0"/>
              <a:t>intraobserver</a:t>
            </a:r>
            <a:r>
              <a:rPr lang="en-IN" dirty="0" smtClean="0"/>
              <a:t> and </a:t>
            </a:r>
            <a:r>
              <a:rPr lang="en-IN" dirty="0" err="1" smtClean="0"/>
              <a:t>interobserver</a:t>
            </a:r>
            <a:r>
              <a:rPr lang="en-IN" dirty="0" smtClean="0"/>
              <a:t> variability of the RSS.</a:t>
            </a:r>
            <a:endParaRPr lang="en-IN" dirty="0"/>
          </a:p>
        </p:txBody>
      </p:sp>
      <p:sp>
        <p:nvSpPr>
          <p:cNvPr id="4" name="Slide Number Placeholder 3"/>
          <p:cNvSpPr>
            <a:spLocks noGrp="1"/>
          </p:cNvSpPr>
          <p:nvPr>
            <p:ph type="sldNum" sz="quarter" idx="10"/>
          </p:nvPr>
        </p:nvSpPr>
        <p:spPr/>
        <p:txBody>
          <a:bodyPr/>
          <a:lstStyle/>
          <a:p>
            <a:fld id="{306D3E77-F7A4-4899-B24E-C5D2E1D2F13A}" type="slidenum">
              <a:rPr lang="en-IN" smtClean="0"/>
              <a:t>18</a:t>
            </a:fld>
            <a:endParaRPr lang="en-IN"/>
          </a:p>
        </p:txBody>
      </p:sp>
    </p:spTree>
    <p:extLst>
      <p:ext uri="{BB962C8B-B14F-4D97-AF65-F5344CB8AC3E}">
        <p14:creationId xmlns:p14="http://schemas.microsoft.com/office/powerpoint/2010/main" val="1405491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The primary endpoint of this reanalysis was the same as that of the original FAME trial: </a:t>
            </a:r>
          </a:p>
          <a:p>
            <a:r>
              <a:rPr lang="en-IN" dirty="0" smtClean="0"/>
              <a:t>major adverse cardiac events (MACE) (defined as a composite of all-cause death, myocardial infarction, or any repeat revascularization) and its components (all-cause death, myocardial infarction, repeat revascularization, and death or myocardial infarction) at 1 year after the index procedure among the RSS and SRI subgroups. </a:t>
            </a:r>
          </a:p>
          <a:p>
            <a:endParaRPr lang="en-IN" dirty="0"/>
          </a:p>
        </p:txBody>
      </p:sp>
      <p:sp>
        <p:nvSpPr>
          <p:cNvPr id="4" name="Slide Number Placeholder 3"/>
          <p:cNvSpPr>
            <a:spLocks noGrp="1"/>
          </p:cNvSpPr>
          <p:nvPr>
            <p:ph type="sldNum" sz="quarter" idx="10"/>
          </p:nvPr>
        </p:nvSpPr>
        <p:spPr/>
        <p:txBody>
          <a:bodyPr/>
          <a:lstStyle/>
          <a:p>
            <a:fld id="{306D3E77-F7A4-4899-B24E-C5D2E1D2F13A}" type="slidenum">
              <a:rPr lang="en-IN" smtClean="0"/>
              <a:t>20</a:t>
            </a:fld>
            <a:endParaRPr lang="en-IN"/>
          </a:p>
        </p:txBody>
      </p:sp>
    </p:spTree>
    <p:extLst>
      <p:ext uri="{BB962C8B-B14F-4D97-AF65-F5344CB8AC3E}">
        <p14:creationId xmlns:p14="http://schemas.microsoft.com/office/powerpoint/2010/main" val="2166828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The previously mentioned analyses were repeated with 2-year follow-up data.</a:t>
            </a:r>
          </a:p>
          <a:p>
            <a:r>
              <a:rPr lang="en-IN" dirty="0" smtClean="0"/>
              <a:t>An independent clinical events committee whose members were blinded to treatment strategy adjudicated all events</a:t>
            </a:r>
            <a:endParaRPr lang="en-IN" dirty="0"/>
          </a:p>
        </p:txBody>
      </p:sp>
      <p:sp>
        <p:nvSpPr>
          <p:cNvPr id="4" name="Slide Number Placeholder 3"/>
          <p:cNvSpPr>
            <a:spLocks noGrp="1"/>
          </p:cNvSpPr>
          <p:nvPr>
            <p:ph type="sldNum" sz="quarter" idx="10"/>
          </p:nvPr>
        </p:nvSpPr>
        <p:spPr/>
        <p:txBody>
          <a:bodyPr/>
          <a:lstStyle/>
          <a:p>
            <a:fld id="{306D3E77-F7A4-4899-B24E-C5D2E1D2F13A}" type="slidenum">
              <a:rPr lang="en-IN" smtClean="0"/>
              <a:t>21</a:t>
            </a:fld>
            <a:endParaRPr lang="en-IN"/>
          </a:p>
        </p:txBody>
      </p:sp>
    </p:spTree>
    <p:extLst>
      <p:ext uri="{BB962C8B-B14F-4D97-AF65-F5344CB8AC3E}">
        <p14:creationId xmlns:p14="http://schemas.microsoft.com/office/powerpoint/2010/main" val="1687151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Both pre- and post-procedural angiograms were available in 427 of 509 patients from the FFR-guided PCI cohort of the FAME trial database. </a:t>
            </a:r>
          </a:p>
          <a:p>
            <a:r>
              <a:rPr lang="en-IN" dirty="0" smtClean="0"/>
              <a:t>The primary reason for exclusion was unavailability of a post-procedural angiogram. </a:t>
            </a:r>
          </a:p>
          <a:p>
            <a:r>
              <a:rPr lang="en-IN" dirty="0" smtClean="0"/>
              <a:t>Patient characteristics, including age, sex, comorbidities, the number of lesions intended to treated, and the rate of MACE at 1 and 2 years, were similar between the included and excluded patients</a:t>
            </a:r>
          </a:p>
          <a:p>
            <a:r>
              <a:rPr lang="en-IN" dirty="0" smtClean="0"/>
              <a:t>Higher incidence of unstable angina in the included patients (31.9% vs. 17.2%, p &lt; 0.01)</a:t>
            </a:r>
            <a:endParaRPr lang="en-IN" dirty="0"/>
          </a:p>
        </p:txBody>
      </p:sp>
      <p:sp>
        <p:nvSpPr>
          <p:cNvPr id="4" name="Slide Number Placeholder 3"/>
          <p:cNvSpPr>
            <a:spLocks noGrp="1"/>
          </p:cNvSpPr>
          <p:nvPr>
            <p:ph type="sldNum" sz="quarter" idx="10"/>
          </p:nvPr>
        </p:nvSpPr>
        <p:spPr/>
        <p:txBody>
          <a:bodyPr/>
          <a:lstStyle/>
          <a:p>
            <a:fld id="{306D3E77-F7A4-4899-B24E-C5D2E1D2F13A}" type="slidenum">
              <a:rPr lang="en-IN" smtClean="0"/>
              <a:t>23</a:t>
            </a:fld>
            <a:endParaRPr lang="en-IN"/>
          </a:p>
        </p:txBody>
      </p:sp>
    </p:spTree>
    <p:extLst>
      <p:ext uri="{BB962C8B-B14F-4D97-AF65-F5344CB8AC3E}">
        <p14:creationId xmlns:p14="http://schemas.microsoft.com/office/powerpoint/2010/main" val="697711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The FSS and RSS were significantly correlated with the SS (correlation coefficient ¼ 0.80 and Spearman p &lt; 0.001 between the FSS and SS, and correlation coefficient ¼ 0.53 and Spearman p &lt; 0.001 between the RSS and SS, respectively), </a:t>
            </a:r>
            <a:endParaRPr lang="en-IN" dirty="0"/>
          </a:p>
        </p:txBody>
      </p:sp>
      <p:sp>
        <p:nvSpPr>
          <p:cNvPr id="4" name="Slide Number Placeholder 3"/>
          <p:cNvSpPr>
            <a:spLocks noGrp="1"/>
          </p:cNvSpPr>
          <p:nvPr>
            <p:ph type="sldNum" sz="quarter" idx="10"/>
          </p:nvPr>
        </p:nvSpPr>
        <p:spPr/>
        <p:txBody>
          <a:bodyPr/>
          <a:lstStyle/>
          <a:p>
            <a:fld id="{306D3E77-F7A4-4899-B24E-C5D2E1D2F13A}" type="slidenum">
              <a:rPr lang="en-IN" smtClean="0"/>
              <a:t>27</a:t>
            </a:fld>
            <a:endParaRPr lang="en-IN"/>
          </a:p>
        </p:txBody>
      </p:sp>
    </p:spTree>
    <p:extLst>
      <p:ext uri="{BB962C8B-B14F-4D97-AF65-F5344CB8AC3E}">
        <p14:creationId xmlns:p14="http://schemas.microsoft.com/office/powerpoint/2010/main" val="3193246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RSS was not correlated with the FSS (correlation coefficient ¼ 0.09 and Spearman p ¼ 0.07). </a:t>
            </a:r>
            <a:endParaRPr lang="en-IN" dirty="0"/>
          </a:p>
        </p:txBody>
      </p:sp>
      <p:sp>
        <p:nvSpPr>
          <p:cNvPr id="4" name="Slide Number Placeholder 3"/>
          <p:cNvSpPr>
            <a:spLocks noGrp="1"/>
          </p:cNvSpPr>
          <p:nvPr>
            <p:ph type="sldNum" sz="quarter" idx="10"/>
          </p:nvPr>
        </p:nvSpPr>
        <p:spPr/>
        <p:txBody>
          <a:bodyPr/>
          <a:lstStyle/>
          <a:p>
            <a:fld id="{306D3E77-F7A4-4899-B24E-C5D2E1D2F13A}" type="slidenum">
              <a:rPr lang="en-IN" smtClean="0"/>
              <a:t>28</a:t>
            </a:fld>
            <a:endParaRPr lang="en-IN"/>
          </a:p>
        </p:txBody>
      </p:sp>
    </p:spTree>
    <p:extLst>
      <p:ext uri="{BB962C8B-B14F-4D97-AF65-F5344CB8AC3E}">
        <p14:creationId xmlns:p14="http://schemas.microsoft.com/office/powerpoint/2010/main" val="1911042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The SRI was not correlated with the SS (correlation coefficient ¼ 0.06 and Spearman p ¼ 0.24). However, the SRI was positively correlated with the FSS (correlation coefficient ¼ 0.37 and Spearman p &lt; 0.001) </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finding that the SRI positively correlated with the FSS explains that the SRI had no prognostic value because the SRI should be negatively correlated with the FSS to be prognostic. </a:t>
            </a:r>
          </a:p>
          <a:p>
            <a:endParaRPr lang="en-IN" dirty="0"/>
          </a:p>
        </p:txBody>
      </p:sp>
      <p:sp>
        <p:nvSpPr>
          <p:cNvPr id="4" name="Slide Number Placeholder 3"/>
          <p:cNvSpPr>
            <a:spLocks noGrp="1"/>
          </p:cNvSpPr>
          <p:nvPr>
            <p:ph type="sldNum" sz="quarter" idx="10"/>
          </p:nvPr>
        </p:nvSpPr>
        <p:spPr/>
        <p:txBody>
          <a:bodyPr/>
          <a:lstStyle/>
          <a:p>
            <a:fld id="{306D3E77-F7A4-4899-B24E-C5D2E1D2F13A}" type="slidenum">
              <a:rPr lang="en-IN" smtClean="0"/>
              <a:t>29</a:t>
            </a:fld>
            <a:endParaRPr lang="en-IN"/>
          </a:p>
        </p:txBody>
      </p:sp>
    </p:spTree>
    <p:extLst>
      <p:ext uri="{BB962C8B-B14F-4D97-AF65-F5344CB8AC3E}">
        <p14:creationId xmlns:p14="http://schemas.microsoft.com/office/powerpoint/2010/main" val="1314923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 SRI negatively correlated with the RSS (correlation coefficient ¼ 0.84 and Spearman p &lt; 0.001).</a:t>
            </a:r>
            <a:endParaRPr lang="en-IN" dirty="0"/>
          </a:p>
        </p:txBody>
      </p:sp>
      <p:sp>
        <p:nvSpPr>
          <p:cNvPr id="4" name="Slide Number Placeholder 3"/>
          <p:cNvSpPr>
            <a:spLocks noGrp="1"/>
          </p:cNvSpPr>
          <p:nvPr>
            <p:ph type="sldNum" sz="quarter" idx="10"/>
          </p:nvPr>
        </p:nvSpPr>
        <p:spPr/>
        <p:txBody>
          <a:bodyPr/>
          <a:lstStyle/>
          <a:p>
            <a:fld id="{306D3E77-F7A4-4899-B24E-C5D2E1D2F13A}" type="slidenum">
              <a:rPr lang="en-IN" smtClean="0"/>
              <a:t>30</a:t>
            </a:fld>
            <a:endParaRPr lang="en-IN"/>
          </a:p>
        </p:txBody>
      </p:sp>
    </p:spTree>
    <p:extLst>
      <p:ext uri="{BB962C8B-B14F-4D97-AF65-F5344CB8AC3E}">
        <p14:creationId xmlns:p14="http://schemas.microsoft.com/office/powerpoint/2010/main" val="3921791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Baseline patient clinical characteristics were similar among the RSS and SRI subgroups, except for the incidence of diabetes in the RSS and SRI subgroups (p ¼ 0.02 and p ¼ 0.007, respectively) and the history of myocardial infarction in the SRI subgroups (p ¼ 0.03). The incidence of diabetes was lowest in patients with RSS ¼ 0 and SRI ¼ 100%, which represents </a:t>
            </a:r>
            <a:r>
              <a:rPr lang="en-IN" dirty="0" err="1" smtClean="0"/>
              <a:t>angiographically</a:t>
            </a:r>
            <a:r>
              <a:rPr lang="en-IN" dirty="0" smtClean="0"/>
              <a:t> complete revascularization</a:t>
            </a:r>
            <a:endParaRPr lang="en-IN" dirty="0"/>
          </a:p>
        </p:txBody>
      </p:sp>
      <p:sp>
        <p:nvSpPr>
          <p:cNvPr id="4" name="Slide Number Placeholder 3"/>
          <p:cNvSpPr>
            <a:spLocks noGrp="1"/>
          </p:cNvSpPr>
          <p:nvPr>
            <p:ph type="sldNum" sz="quarter" idx="10"/>
          </p:nvPr>
        </p:nvSpPr>
        <p:spPr/>
        <p:txBody>
          <a:bodyPr/>
          <a:lstStyle/>
          <a:p>
            <a:fld id="{306D3E77-F7A4-4899-B24E-C5D2E1D2F13A}" type="slidenum">
              <a:rPr lang="en-IN" smtClean="0"/>
              <a:t>32</a:t>
            </a:fld>
            <a:endParaRPr lang="en-IN"/>
          </a:p>
        </p:txBody>
      </p:sp>
    </p:spTree>
    <p:extLst>
      <p:ext uri="{BB962C8B-B14F-4D97-AF65-F5344CB8AC3E}">
        <p14:creationId xmlns:p14="http://schemas.microsoft.com/office/powerpoint/2010/main" val="3808135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sophisticated </a:t>
            </a:r>
            <a:r>
              <a:rPr lang="en-IN" dirty="0" err="1" smtClean="0"/>
              <a:t>noninvasive</a:t>
            </a:r>
            <a:r>
              <a:rPr lang="en-IN" dirty="0" smtClean="0"/>
              <a:t> imaging modalities are widely embraced and incorporated into routine clinical practice</a:t>
            </a:r>
          </a:p>
          <a:p>
            <a:r>
              <a:rPr lang="en-IN" dirty="0" smtClean="0"/>
              <a:t>final common diagnostic pathway seems to inevitably lead to the cardiac catheterization laboratory where the results of coronary angiography very frequently “confirm” the anatomic presence of obstructive CAD—objective findings that most cardiologists have difficulty ignoring—and that frequently result in myocardial revascularization, most often with ad hoc PCI</a:t>
            </a:r>
          </a:p>
          <a:p>
            <a:endParaRPr lang="en-IN" dirty="0" smtClean="0"/>
          </a:p>
          <a:p>
            <a:endParaRPr lang="en-IN" dirty="0"/>
          </a:p>
        </p:txBody>
      </p:sp>
      <p:sp>
        <p:nvSpPr>
          <p:cNvPr id="4" name="Slide Number Placeholder 3"/>
          <p:cNvSpPr>
            <a:spLocks noGrp="1"/>
          </p:cNvSpPr>
          <p:nvPr>
            <p:ph type="sldNum" sz="quarter" idx="10"/>
          </p:nvPr>
        </p:nvSpPr>
        <p:spPr/>
        <p:txBody>
          <a:bodyPr/>
          <a:lstStyle/>
          <a:p>
            <a:fld id="{306D3E77-F7A4-4899-B24E-C5D2E1D2F13A}" type="slidenum">
              <a:rPr lang="en-IN" smtClean="0"/>
              <a:t>3</a:t>
            </a:fld>
            <a:endParaRPr lang="en-IN"/>
          </a:p>
        </p:txBody>
      </p:sp>
    </p:spTree>
    <p:extLst>
      <p:ext uri="{BB962C8B-B14F-4D97-AF65-F5344CB8AC3E}">
        <p14:creationId xmlns:p14="http://schemas.microsoft.com/office/powerpoint/2010/main" val="670984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Baseline patient clinical characteristics were similar among the RSS and SRI subgroups, except for the incidence of diabetes in the RSS and SRI subgroups (p ¼ 0.02 and p ¼ 0.007, respectively) and the history of myocardial infarction in the SRI subgroups (p ¼ 0.03). The incidence of diabetes was lowest in patients with RSS ¼ 0 and SRI ¼ 100%, which represents </a:t>
            </a:r>
            <a:r>
              <a:rPr lang="en-IN" dirty="0" err="1" smtClean="0"/>
              <a:t>angiographically</a:t>
            </a:r>
            <a:r>
              <a:rPr lang="en-IN" dirty="0" smtClean="0"/>
              <a:t> complete revascularization</a:t>
            </a:r>
            <a:endParaRPr lang="en-IN" dirty="0"/>
          </a:p>
        </p:txBody>
      </p:sp>
      <p:sp>
        <p:nvSpPr>
          <p:cNvPr id="4" name="Slide Number Placeholder 3"/>
          <p:cNvSpPr>
            <a:spLocks noGrp="1"/>
          </p:cNvSpPr>
          <p:nvPr>
            <p:ph type="sldNum" sz="quarter" idx="10"/>
          </p:nvPr>
        </p:nvSpPr>
        <p:spPr/>
        <p:txBody>
          <a:bodyPr/>
          <a:lstStyle/>
          <a:p>
            <a:fld id="{306D3E77-F7A4-4899-B24E-C5D2E1D2F13A}" type="slidenum">
              <a:rPr lang="en-IN" smtClean="0"/>
              <a:t>33</a:t>
            </a:fld>
            <a:endParaRPr lang="en-IN"/>
          </a:p>
        </p:txBody>
      </p:sp>
    </p:spTree>
    <p:extLst>
      <p:ext uri="{BB962C8B-B14F-4D97-AF65-F5344CB8AC3E}">
        <p14:creationId xmlns:p14="http://schemas.microsoft.com/office/powerpoint/2010/main" val="1207138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MACE at 1 year occurred in 53 patients (12.4%)</a:t>
            </a:r>
          </a:p>
          <a:p>
            <a:r>
              <a:rPr lang="en-IN" dirty="0" smtClean="0"/>
              <a:t>patients with MACE had higher SS and FSS than patients without MACE</a:t>
            </a:r>
          </a:p>
          <a:p>
            <a:r>
              <a:rPr lang="en-IN" dirty="0" smtClean="0"/>
              <a:t>whereas RSS and SRI were similar between patients with and without MACE (RSS: 6.0 [interquartile range (IQR): 3.0 to 10.0] vs. 5.0 [IQR: 2.0 to9.5], p ¼ 0.51 and SRI: 60.0% [IQR: 40.9% to 78.9%] vs. 58.8% [IQR: 26.7% to 81.8%], p ¼ 0.24, respectively). </a:t>
            </a:r>
          </a:p>
          <a:p>
            <a:endParaRPr lang="en-IN" dirty="0"/>
          </a:p>
        </p:txBody>
      </p:sp>
      <p:sp>
        <p:nvSpPr>
          <p:cNvPr id="4" name="Slide Number Placeholder 3"/>
          <p:cNvSpPr>
            <a:spLocks noGrp="1"/>
          </p:cNvSpPr>
          <p:nvPr>
            <p:ph type="sldNum" sz="quarter" idx="10"/>
          </p:nvPr>
        </p:nvSpPr>
        <p:spPr/>
        <p:txBody>
          <a:bodyPr/>
          <a:lstStyle/>
          <a:p>
            <a:fld id="{306D3E77-F7A4-4899-B24E-C5D2E1D2F13A}" type="slidenum">
              <a:rPr lang="en-IN" smtClean="0"/>
              <a:t>36</a:t>
            </a:fld>
            <a:endParaRPr lang="en-IN"/>
          </a:p>
        </p:txBody>
      </p:sp>
    </p:spTree>
    <p:extLst>
      <p:ext uri="{BB962C8B-B14F-4D97-AF65-F5344CB8AC3E}">
        <p14:creationId xmlns:p14="http://schemas.microsoft.com/office/powerpoint/2010/main" val="3591521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MACE and each component of MACE were not different among the RSS and SRI subgroups at 1 year</a:t>
            </a:r>
          </a:p>
        </p:txBody>
      </p:sp>
      <p:sp>
        <p:nvSpPr>
          <p:cNvPr id="4" name="Slide Number Placeholder 3"/>
          <p:cNvSpPr>
            <a:spLocks noGrp="1"/>
          </p:cNvSpPr>
          <p:nvPr>
            <p:ph type="sldNum" sz="quarter" idx="10"/>
          </p:nvPr>
        </p:nvSpPr>
        <p:spPr/>
        <p:txBody>
          <a:bodyPr/>
          <a:lstStyle/>
          <a:p>
            <a:fld id="{306D3E77-F7A4-4899-B24E-C5D2E1D2F13A}" type="slidenum">
              <a:rPr lang="en-IN" smtClean="0"/>
              <a:t>39</a:t>
            </a:fld>
            <a:endParaRPr lang="en-IN"/>
          </a:p>
        </p:txBody>
      </p:sp>
    </p:spTree>
    <p:extLst>
      <p:ext uri="{BB962C8B-B14F-4D97-AF65-F5344CB8AC3E}">
        <p14:creationId xmlns:p14="http://schemas.microsoft.com/office/powerpoint/2010/main" val="1963871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Kaplan-Meier curves at 1 year stratified by RSS and SRI showed no significant separation</a:t>
            </a:r>
            <a:endParaRPr lang="en-IN" dirty="0"/>
          </a:p>
        </p:txBody>
      </p:sp>
      <p:sp>
        <p:nvSpPr>
          <p:cNvPr id="4" name="Slide Number Placeholder 3"/>
          <p:cNvSpPr>
            <a:spLocks noGrp="1"/>
          </p:cNvSpPr>
          <p:nvPr>
            <p:ph type="sldNum" sz="quarter" idx="10"/>
          </p:nvPr>
        </p:nvSpPr>
        <p:spPr/>
        <p:txBody>
          <a:bodyPr/>
          <a:lstStyle/>
          <a:p>
            <a:fld id="{306D3E77-F7A4-4899-B24E-C5D2E1D2F13A}" type="slidenum">
              <a:rPr lang="en-IN" smtClean="0"/>
              <a:t>40</a:t>
            </a:fld>
            <a:endParaRPr lang="en-IN"/>
          </a:p>
        </p:txBody>
      </p:sp>
    </p:spTree>
    <p:extLst>
      <p:ext uri="{BB962C8B-B14F-4D97-AF65-F5344CB8AC3E}">
        <p14:creationId xmlns:p14="http://schemas.microsoft.com/office/powerpoint/2010/main" val="7508882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Previous FAME trial </a:t>
            </a:r>
            <a:r>
              <a:rPr lang="en-IN" dirty="0" err="1" smtClean="0"/>
              <a:t>substudy</a:t>
            </a:r>
            <a:r>
              <a:rPr lang="en-IN" dirty="0" smtClean="0"/>
              <a:t>, the FSS better stratified the risk of MACE in patients undergoing </a:t>
            </a:r>
            <a:r>
              <a:rPr lang="en-IN" dirty="0" err="1" smtClean="0"/>
              <a:t>multivessel</a:t>
            </a:r>
            <a:r>
              <a:rPr lang="en-IN" dirty="0" smtClean="0"/>
              <a:t> FFR-guided PCI (counts only functionally significant lesions on the basis of FFR assessment, compared with the SS)</a:t>
            </a:r>
          </a:p>
          <a:p>
            <a:r>
              <a:rPr lang="en-IN" dirty="0" smtClean="0"/>
              <a:t>Therefore, the fact that the RSS correlated significantly with the SS, but not with the FSS, may explain why the RSS had no prognostic value after functionally complete revascularization</a:t>
            </a:r>
          </a:p>
          <a:p>
            <a:r>
              <a:rPr lang="en-IN" dirty="0" smtClean="0"/>
              <a:t>This finding was similar when the SS and FSS were compared among the 4 RSS subgroups.</a:t>
            </a:r>
          </a:p>
          <a:p>
            <a:r>
              <a:rPr lang="en-IN" dirty="0" smtClean="0"/>
              <a:t>With each decrement of the RSS, the number of lesions intended for treatment increased; however, the actual number and length of stents implanted decreased. </a:t>
            </a:r>
          </a:p>
          <a:p>
            <a:r>
              <a:rPr lang="en-IN" dirty="0" smtClean="0"/>
              <a:t>In other words, patients with an RSS &gt;8 had the highest baseline SS, but received the fewest number and shortest length of stents; nevertheless, the long-term outcome was similar compared with the other subgroups.</a:t>
            </a:r>
          </a:p>
          <a:p>
            <a:endParaRPr lang="en-IN" dirty="0"/>
          </a:p>
        </p:txBody>
      </p:sp>
      <p:sp>
        <p:nvSpPr>
          <p:cNvPr id="4" name="Slide Number Placeholder 3"/>
          <p:cNvSpPr>
            <a:spLocks noGrp="1"/>
          </p:cNvSpPr>
          <p:nvPr>
            <p:ph type="sldNum" sz="quarter" idx="10"/>
          </p:nvPr>
        </p:nvSpPr>
        <p:spPr/>
        <p:txBody>
          <a:bodyPr/>
          <a:lstStyle/>
          <a:p>
            <a:fld id="{306D3E77-F7A4-4899-B24E-C5D2E1D2F13A}" type="slidenum">
              <a:rPr lang="en-IN" smtClean="0"/>
              <a:t>44</a:t>
            </a:fld>
            <a:endParaRPr lang="en-IN"/>
          </a:p>
        </p:txBody>
      </p:sp>
    </p:spTree>
    <p:extLst>
      <p:ext uri="{BB962C8B-B14F-4D97-AF65-F5344CB8AC3E}">
        <p14:creationId xmlns:p14="http://schemas.microsoft.com/office/powerpoint/2010/main" val="2564003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First, because patients with ST-segment elevation myocardial infarction within 5 days were excluded, our results may not be applicable for patients with ST-segment elevation myocardial infarction and with </a:t>
            </a:r>
            <a:r>
              <a:rPr lang="en-IN" dirty="0" err="1" smtClean="0"/>
              <a:t>multivessel</a:t>
            </a:r>
            <a:r>
              <a:rPr lang="en-IN" dirty="0" smtClean="0"/>
              <a:t> CAD undergoing PCI</a:t>
            </a:r>
          </a:p>
          <a:p>
            <a:r>
              <a:rPr lang="en-IN" dirty="0" smtClean="0"/>
              <a:t>Second, we do not have a control arm in this </a:t>
            </a:r>
            <a:r>
              <a:rPr lang="en-IN" dirty="0" err="1" smtClean="0"/>
              <a:t>substudy</a:t>
            </a:r>
            <a:r>
              <a:rPr lang="en-IN" dirty="0" smtClean="0"/>
              <a:t> because all </a:t>
            </a:r>
            <a:r>
              <a:rPr lang="en-IN" dirty="0" err="1" smtClean="0"/>
              <a:t>angiographically</a:t>
            </a:r>
            <a:r>
              <a:rPr lang="en-IN" dirty="0" smtClean="0"/>
              <a:t> significant lesions of patients enrolled in the angiography-guided PCI cohort were treated with PCI. </a:t>
            </a:r>
          </a:p>
          <a:p>
            <a:r>
              <a:rPr lang="en-IN" dirty="0" smtClean="0"/>
              <a:t>Third, although the intention was for functionally complete revascularization in all patients, a small proportion of functionally significant lesions may have been left untreated due to the complexity of CAD anatomy, procedural failure, or the operator’s discretion. </a:t>
            </a:r>
          </a:p>
          <a:p>
            <a:r>
              <a:rPr lang="en-IN" dirty="0" smtClean="0"/>
              <a:t>Fourth, because the baseline complexity of CAD is relatively low in this population, our results may not apply to patients with more extensive CAD. However, the outcomes at 1 and 2 years did not differ among the RSS and SRI subgroups, irrespective of baseline SS stratification, suggesting the applicability of our results to patients with more complex CAD. </a:t>
            </a:r>
          </a:p>
          <a:p>
            <a:r>
              <a:rPr lang="en-IN" dirty="0" smtClean="0"/>
              <a:t>Finally, because this study is a post hoc analysis of the FFR-guided PCI arm of the FAME trial, which was not designed to assess the impact of residual lesions or the extent of revascularization after FFR-guided PCI, the results of the present study should be interpreted as hypothesis-generating.</a:t>
            </a:r>
          </a:p>
          <a:p>
            <a:endParaRPr lang="en-IN" dirty="0"/>
          </a:p>
        </p:txBody>
      </p:sp>
      <p:sp>
        <p:nvSpPr>
          <p:cNvPr id="4" name="Slide Number Placeholder 3"/>
          <p:cNvSpPr>
            <a:spLocks noGrp="1"/>
          </p:cNvSpPr>
          <p:nvPr>
            <p:ph type="sldNum" sz="quarter" idx="10"/>
          </p:nvPr>
        </p:nvSpPr>
        <p:spPr/>
        <p:txBody>
          <a:bodyPr/>
          <a:lstStyle/>
          <a:p>
            <a:fld id="{306D3E77-F7A4-4899-B24E-C5D2E1D2F13A}" type="slidenum">
              <a:rPr lang="en-IN" smtClean="0"/>
              <a:t>49</a:t>
            </a:fld>
            <a:endParaRPr lang="en-IN"/>
          </a:p>
        </p:txBody>
      </p:sp>
    </p:spTree>
    <p:extLst>
      <p:ext uri="{BB962C8B-B14F-4D97-AF65-F5344CB8AC3E}">
        <p14:creationId xmlns:p14="http://schemas.microsoft.com/office/powerpoint/2010/main" val="7669070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International Study of Comparative Health Effectiveness with Medical and Invasive Approaches</a:t>
            </a:r>
          </a:p>
          <a:p>
            <a:r>
              <a:rPr lang="en-IN" dirty="0" smtClean="0"/>
              <a:t>Ongoing trial  </a:t>
            </a:r>
          </a:p>
          <a:p>
            <a:r>
              <a:rPr lang="en-IN" dirty="0" smtClean="0"/>
              <a:t>Will hopefully provide some clarity</a:t>
            </a:r>
          </a:p>
          <a:p>
            <a:r>
              <a:rPr lang="en-IN" dirty="0" smtClean="0"/>
              <a:t>designed and powered to evaluate the long-term superiority of revascularization of choice (FFR-guided PCI or CABG surgery) plus OMT versus a strategy of OMT alone for the composite endpoint of cardiovascular death or myocardial infarction in subjects with moderate-to-severe ischemia as assessed by stress imaging studies</a:t>
            </a:r>
          </a:p>
          <a:p>
            <a:endParaRPr lang="en-IN" dirty="0"/>
          </a:p>
        </p:txBody>
      </p:sp>
      <p:sp>
        <p:nvSpPr>
          <p:cNvPr id="4" name="Slide Number Placeholder 3"/>
          <p:cNvSpPr>
            <a:spLocks noGrp="1"/>
          </p:cNvSpPr>
          <p:nvPr>
            <p:ph type="sldNum" sz="quarter" idx="10"/>
          </p:nvPr>
        </p:nvSpPr>
        <p:spPr/>
        <p:txBody>
          <a:bodyPr/>
          <a:lstStyle/>
          <a:p>
            <a:fld id="{306D3E77-F7A4-4899-B24E-C5D2E1D2F13A}" type="slidenum">
              <a:rPr lang="en-IN" smtClean="0"/>
              <a:t>52</a:t>
            </a:fld>
            <a:endParaRPr lang="en-IN"/>
          </a:p>
        </p:txBody>
      </p:sp>
    </p:spTree>
    <p:extLst>
      <p:ext uri="{BB962C8B-B14F-4D97-AF65-F5344CB8AC3E}">
        <p14:creationId xmlns:p14="http://schemas.microsoft.com/office/powerpoint/2010/main" val="1958059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seeks to address a similar question in patients with 3-vessel CAD who are randomized to an FFR-guided PCI approach with </a:t>
            </a:r>
            <a:r>
              <a:rPr lang="en-IN" dirty="0" err="1" smtClean="0"/>
              <a:t>newgeneration</a:t>
            </a:r>
            <a:r>
              <a:rPr lang="en-IN" dirty="0" smtClean="0"/>
              <a:t> drug-eluting stents versus CABG </a:t>
            </a:r>
            <a:r>
              <a:rPr lang="en-IN" dirty="0" err="1" smtClean="0"/>
              <a:t>surger</a:t>
            </a:r>
            <a:r>
              <a:rPr lang="en-IN" dirty="0" smtClean="0"/>
              <a:t> (13), which will directly test physiologically directed versus anatomically directed revascularization strategies, respectively</a:t>
            </a:r>
            <a:endParaRPr lang="en-IN" dirty="0"/>
          </a:p>
        </p:txBody>
      </p:sp>
      <p:sp>
        <p:nvSpPr>
          <p:cNvPr id="4" name="Slide Number Placeholder 3"/>
          <p:cNvSpPr>
            <a:spLocks noGrp="1"/>
          </p:cNvSpPr>
          <p:nvPr>
            <p:ph type="sldNum" sz="quarter" idx="10"/>
          </p:nvPr>
        </p:nvSpPr>
        <p:spPr/>
        <p:txBody>
          <a:bodyPr/>
          <a:lstStyle/>
          <a:p>
            <a:fld id="{306D3E77-F7A4-4899-B24E-C5D2E1D2F13A}" type="slidenum">
              <a:rPr lang="en-IN" smtClean="0"/>
              <a:t>53</a:t>
            </a:fld>
            <a:endParaRPr lang="en-IN"/>
          </a:p>
        </p:txBody>
      </p:sp>
    </p:spTree>
    <p:extLst>
      <p:ext uri="{BB962C8B-B14F-4D97-AF65-F5344CB8AC3E}">
        <p14:creationId xmlns:p14="http://schemas.microsoft.com/office/powerpoint/2010/main" val="824911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err="1" smtClean="0"/>
              <a:t>Angiographically</a:t>
            </a:r>
            <a:r>
              <a:rPr lang="en-IN" dirty="0" smtClean="0"/>
              <a:t> complete revascularization is associated with improved long-term outcome after </a:t>
            </a:r>
            <a:r>
              <a:rPr lang="en-IN" dirty="0" err="1" smtClean="0"/>
              <a:t>multivessel</a:t>
            </a:r>
            <a:r>
              <a:rPr lang="en-IN" dirty="0" smtClean="0"/>
              <a:t> revascularization for stable coronary artery disease (CAD) compared with incomplete revascularization</a:t>
            </a:r>
          </a:p>
          <a:p>
            <a:r>
              <a:rPr lang="en-IN" dirty="0" smtClean="0"/>
              <a:t>However, complete revascularization is not always pursued or achievable in patients with </a:t>
            </a:r>
            <a:r>
              <a:rPr lang="en-IN" dirty="0" err="1" smtClean="0"/>
              <a:t>multivessel</a:t>
            </a:r>
            <a:r>
              <a:rPr lang="en-IN" dirty="0" smtClean="0"/>
              <a:t> CAD undergoing percutaneous coronary intervention (PCI).</a:t>
            </a:r>
            <a:endParaRPr lang="en-IN" dirty="0"/>
          </a:p>
        </p:txBody>
      </p:sp>
      <p:sp>
        <p:nvSpPr>
          <p:cNvPr id="4" name="Slide Number Placeholder 3"/>
          <p:cNvSpPr>
            <a:spLocks noGrp="1"/>
          </p:cNvSpPr>
          <p:nvPr>
            <p:ph type="sldNum" sz="quarter" idx="10"/>
          </p:nvPr>
        </p:nvSpPr>
        <p:spPr/>
        <p:txBody>
          <a:bodyPr/>
          <a:lstStyle/>
          <a:p>
            <a:fld id="{306D3E77-F7A4-4899-B24E-C5D2E1D2F13A}" type="slidenum">
              <a:rPr lang="en-IN" smtClean="0"/>
              <a:t>4</a:t>
            </a:fld>
            <a:endParaRPr lang="en-IN"/>
          </a:p>
        </p:txBody>
      </p:sp>
    </p:spTree>
    <p:extLst>
      <p:ext uri="{BB962C8B-B14F-4D97-AF65-F5344CB8AC3E}">
        <p14:creationId xmlns:p14="http://schemas.microsoft.com/office/powerpoint/2010/main" val="1307452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Residual SYNTAX score (RSS) - recently developed to quantitatively assess the degree and complexity of residual </a:t>
            </a:r>
            <a:r>
              <a:rPr lang="en-IN" dirty="0" err="1" smtClean="0"/>
              <a:t>stenoses</a:t>
            </a:r>
            <a:r>
              <a:rPr lang="en-IN" dirty="0" smtClean="0"/>
              <a:t> by recalculating the SYNTAX score (SS) after PCI</a:t>
            </a:r>
          </a:p>
          <a:p>
            <a:r>
              <a:rPr lang="en-IN" dirty="0" smtClean="0"/>
              <a:t>SYNTAX revascularization index (SRI) - introduced as another quantification tool to assess the proportion of CAD that has been treated by PCI</a:t>
            </a:r>
          </a:p>
          <a:p>
            <a:endParaRPr lang="en-IN" dirty="0"/>
          </a:p>
        </p:txBody>
      </p:sp>
      <p:sp>
        <p:nvSpPr>
          <p:cNvPr id="4" name="Slide Number Placeholder 3"/>
          <p:cNvSpPr>
            <a:spLocks noGrp="1"/>
          </p:cNvSpPr>
          <p:nvPr>
            <p:ph type="sldNum" sz="quarter" idx="10"/>
          </p:nvPr>
        </p:nvSpPr>
        <p:spPr/>
        <p:txBody>
          <a:bodyPr/>
          <a:lstStyle/>
          <a:p>
            <a:fld id="{306D3E77-F7A4-4899-B24E-C5D2E1D2F13A}" type="slidenum">
              <a:rPr lang="en-IN" smtClean="0"/>
              <a:t>5</a:t>
            </a:fld>
            <a:endParaRPr lang="en-IN"/>
          </a:p>
        </p:txBody>
      </p:sp>
    </p:spTree>
    <p:extLst>
      <p:ext uri="{BB962C8B-B14F-4D97-AF65-F5344CB8AC3E}">
        <p14:creationId xmlns:p14="http://schemas.microsoft.com/office/powerpoint/2010/main" val="304751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on the basis of FFR is a more important determinant of future adverse cardiac events than the angiographic appearance of the lesions</a:t>
            </a:r>
          </a:p>
          <a:p>
            <a:r>
              <a:rPr lang="en-IN" dirty="0" smtClean="0"/>
              <a:t>PCI on </a:t>
            </a:r>
            <a:r>
              <a:rPr lang="en-IN" dirty="0" err="1" smtClean="0"/>
              <a:t>angiographically</a:t>
            </a:r>
            <a:r>
              <a:rPr lang="en-IN" dirty="0" smtClean="0"/>
              <a:t> significant lesions that are not functionally significant on the basis of FFR can be deferred safely with good </a:t>
            </a:r>
            <a:r>
              <a:rPr lang="en-IN" dirty="0" err="1" smtClean="0"/>
              <a:t>longterm</a:t>
            </a:r>
            <a:r>
              <a:rPr lang="en-IN" dirty="0" smtClean="0"/>
              <a:t> outcomes</a:t>
            </a:r>
          </a:p>
          <a:p>
            <a:r>
              <a:rPr lang="en-IN" dirty="0" smtClean="0"/>
              <a:t>“functionally” complete revascularization with FFR guidance in patients with </a:t>
            </a:r>
            <a:r>
              <a:rPr lang="en-IN" dirty="0" err="1" smtClean="0"/>
              <a:t>multivessel</a:t>
            </a:r>
            <a:r>
              <a:rPr lang="en-IN" dirty="0" smtClean="0"/>
              <a:t> CAD the residual angiographic disease, which is not functionally significant, would not be predictive of outcomes, as assessed by the RSS or SRI</a:t>
            </a:r>
          </a:p>
          <a:p>
            <a:endParaRPr lang="en-IN" dirty="0"/>
          </a:p>
        </p:txBody>
      </p:sp>
      <p:sp>
        <p:nvSpPr>
          <p:cNvPr id="4" name="Slide Number Placeholder 3"/>
          <p:cNvSpPr>
            <a:spLocks noGrp="1"/>
          </p:cNvSpPr>
          <p:nvPr>
            <p:ph type="sldNum" sz="quarter" idx="10"/>
          </p:nvPr>
        </p:nvSpPr>
        <p:spPr/>
        <p:txBody>
          <a:bodyPr/>
          <a:lstStyle/>
          <a:p>
            <a:fld id="{306D3E77-F7A4-4899-B24E-C5D2E1D2F13A}" type="slidenum">
              <a:rPr lang="en-IN" smtClean="0"/>
              <a:t>6</a:t>
            </a:fld>
            <a:endParaRPr lang="en-IN"/>
          </a:p>
        </p:txBody>
      </p:sp>
    </p:spTree>
    <p:extLst>
      <p:ext uri="{BB962C8B-B14F-4D97-AF65-F5344CB8AC3E}">
        <p14:creationId xmlns:p14="http://schemas.microsoft.com/office/powerpoint/2010/main" val="452539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In patients with </a:t>
            </a:r>
            <a:r>
              <a:rPr lang="en-IN" dirty="0" err="1" smtClean="0"/>
              <a:t>multivessel</a:t>
            </a:r>
            <a:r>
              <a:rPr lang="en-IN" dirty="0" smtClean="0"/>
              <a:t> CAD  amenable to PCI, the investigators indicated which lesions had at least 50% diameter stenosis and were thought to require PCI. </a:t>
            </a:r>
          </a:p>
          <a:p>
            <a:r>
              <a:rPr lang="en-IN" dirty="0" smtClean="0"/>
              <a:t>Thereafter, patients were randomly assigned to either FFR-guided or angiography-guided PCI. In patients assigned to FFR-guided PCI, only functionally significant lesions with FFR #0.80 were treated with PCI, and functionally insignificant lesions with FFR &gt;0.80 were intentionally left untreated; whereas in patients assigned to angiography-guided PCI, all indicated lesions were treated without measurement of FFR</a:t>
            </a:r>
            <a:endParaRPr lang="en-IN" dirty="0"/>
          </a:p>
        </p:txBody>
      </p:sp>
      <p:sp>
        <p:nvSpPr>
          <p:cNvPr id="4" name="Slide Number Placeholder 3"/>
          <p:cNvSpPr>
            <a:spLocks noGrp="1"/>
          </p:cNvSpPr>
          <p:nvPr>
            <p:ph type="sldNum" sz="quarter" idx="10"/>
          </p:nvPr>
        </p:nvSpPr>
        <p:spPr/>
        <p:txBody>
          <a:bodyPr/>
          <a:lstStyle/>
          <a:p>
            <a:fld id="{306D3E77-F7A4-4899-B24E-C5D2E1D2F13A}" type="slidenum">
              <a:rPr lang="en-IN" smtClean="0"/>
              <a:t>10</a:t>
            </a:fld>
            <a:endParaRPr lang="en-IN"/>
          </a:p>
        </p:txBody>
      </p:sp>
    </p:spTree>
    <p:extLst>
      <p:ext uri="{BB962C8B-B14F-4D97-AF65-F5344CB8AC3E}">
        <p14:creationId xmlns:p14="http://schemas.microsoft.com/office/powerpoint/2010/main" val="4120211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Patients with ST-segment elevation myocardial infarction could be enrolled if the infarction had occurred at least 5 days before PCI. </a:t>
            </a:r>
          </a:p>
          <a:p>
            <a:r>
              <a:rPr lang="en-IN" dirty="0" smtClean="0"/>
              <a:t>By contrast, patients with unstable angina or non–ST-segment elevation myocardial infarction were allowed to </a:t>
            </a:r>
            <a:r>
              <a:rPr lang="en-IN" dirty="0" err="1" smtClean="0"/>
              <a:t>enroll</a:t>
            </a:r>
            <a:r>
              <a:rPr lang="en-IN" dirty="0" smtClean="0"/>
              <a:t> earlier than 5 days after myocardial infarction if the peak creatinine kinase was &lt;1,000 IU. </a:t>
            </a:r>
          </a:p>
          <a:p>
            <a:r>
              <a:rPr lang="en-IN" dirty="0" smtClean="0"/>
              <a:t>Patients with prior PCI could be included</a:t>
            </a:r>
          </a:p>
          <a:p>
            <a:endParaRPr lang="en-IN" dirty="0"/>
          </a:p>
        </p:txBody>
      </p:sp>
      <p:sp>
        <p:nvSpPr>
          <p:cNvPr id="4" name="Slide Number Placeholder 3"/>
          <p:cNvSpPr>
            <a:spLocks noGrp="1"/>
          </p:cNvSpPr>
          <p:nvPr>
            <p:ph type="sldNum" sz="quarter" idx="10"/>
          </p:nvPr>
        </p:nvSpPr>
        <p:spPr/>
        <p:txBody>
          <a:bodyPr/>
          <a:lstStyle/>
          <a:p>
            <a:fld id="{306D3E77-F7A4-4899-B24E-C5D2E1D2F13A}" type="slidenum">
              <a:rPr lang="en-IN" smtClean="0"/>
              <a:t>12</a:t>
            </a:fld>
            <a:endParaRPr lang="en-IN"/>
          </a:p>
        </p:txBody>
      </p:sp>
    </p:spTree>
    <p:extLst>
      <p:ext uri="{BB962C8B-B14F-4D97-AF65-F5344CB8AC3E}">
        <p14:creationId xmlns:p14="http://schemas.microsoft.com/office/powerpoint/2010/main" val="1867512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PCI performed according to standard coronary interventional techniques, primarily with DES</a:t>
            </a:r>
          </a:p>
          <a:p>
            <a:r>
              <a:rPr lang="en-IN" dirty="0" smtClean="0"/>
              <a:t>In patients assigned to FFR-guided PCI, FFR was measured with a 0.014-inch pressure sensor </a:t>
            </a:r>
            <a:r>
              <a:rPr lang="en-IN" dirty="0" err="1" smtClean="0"/>
              <a:t>guidewire</a:t>
            </a:r>
            <a:r>
              <a:rPr lang="en-IN" dirty="0" smtClean="0"/>
              <a:t> (St. Jude Medical, Uppsala, Sweden)</a:t>
            </a:r>
          </a:p>
          <a:p>
            <a:r>
              <a:rPr lang="en-IN" dirty="0" smtClean="0"/>
              <a:t>After equalization to the guide catheter pressure with the sensor positioned at the </a:t>
            </a:r>
            <a:r>
              <a:rPr lang="en-IN" dirty="0" err="1" smtClean="0"/>
              <a:t>ostium</a:t>
            </a:r>
            <a:r>
              <a:rPr lang="en-IN" dirty="0" smtClean="0"/>
              <a:t> of the coronary artery, the pressure </a:t>
            </a:r>
            <a:r>
              <a:rPr lang="en-IN" dirty="0" err="1" smtClean="0"/>
              <a:t>guidewire</a:t>
            </a:r>
            <a:r>
              <a:rPr lang="en-IN" dirty="0" smtClean="0"/>
              <a:t> was advanced down the target coronary artery</a:t>
            </a:r>
          </a:p>
          <a:p>
            <a:endParaRPr lang="en-IN" dirty="0"/>
          </a:p>
        </p:txBody>
      </p:sp>
      <p:sp>
        <p:nvSpPr>
          <p:cNvPr id="4" name="Slide Number Placeholder 3"/>
          <p:cNvSpPr>
            <a:spLocks noGrp="1"/>
          </p:cNvSpPr>
          <p:nvPr>
            <p:ph type="sldNum" sz="quarter" idx="10"/>
          </p:nvPr>
        </p:nvSpPr>
        <p:spPr/>
        <p:txBody>
          <a:bodyPr/>
          <a:lstStyle/>
          <a:p>
            <a:fld id="{306D3E77-F7A4-4899-B24E-C5D2E1D2F13A}" type="slidenum">
              <a:rPr lang="en-IN" smtClean="0"/>
              <a:t>14</a:t>
            </a:fld>
            <a:endParaRPr lang="en-IN"/>
          </a:p>
        </p:txBody>
      </p:sp>
    </p:spTree>
    <p:extLst>
      <p:ext uri="{BB962C8B-B14F-4D97-AF65-F5344CB8AC3E}">
        <p14:creationId xmlns:p14="http://schemas.microsoft.com/office/powerpoint/2010/main" val="2508390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To induce maximal </a:t>
            </a:r>
            <a:r>
              <a:rPr lang="en-IN" dirty="0" err="1" smtClean="0"/>
              <a:t>hyperemia</a:t>
            </a:r>
            <a:r>
              <a:rPr lang="en-IN" dirty="0" smtClean="0"/>
              <a:t>, intravenous adenosine was administered at 140 mg/kg/min through a central vein</a:t>
            </a:r>
          </a:p>
          <a:p>
            <a:r>
              <a:rPr lang="en-IN" dirty="0" smtClean="0"/>
              <a:t>Simultaneous measurement of the mean proximal coronary pressure with the guide catheter and the mean distal coronary pressure with the pressure </a:t>
            </a:r>
            <a:r>
              <a:rPr lang="en-IN" dirty="0" err="1" smtClean="0"/>
              <a:t>guidewire</a:t>
            </a:r>
            <a:r>
              <a:rPr lang="en-IN" dirty="0" smtClean="0"/>
              <a:t> was performed. </a:t>
            </a:r>
          </a:p>
          <a:p>
            <a:r>
              <a:rPr lang="en-IN" dirty="0" smtClean="0"/>
              <a:t>FFR was calculated as the ratio of the mean distal to proximal coronary pressure at </a:t>
            </a:r>
            <a:r>
              <a:rPr lang="en-IN" dirty="0" err="1" smtClean="0"/>
              <a:t>hyperemia</a:t>
            </a:r>
            <a:r>
              <a:rPr lang="en-IN" dirty="0" smtClean="0"/>
              <a:t>. </a:t>
            </a:r>
          </a:p>
          <a:p>
            <a:r>
              <a:rPr lang="en-IN" dirty="0" smtClean="0"/>
              <a:t>All patients received dual antiplatelet therapy with aspirin and </a:t>
            </a:r>
            <a:r>
              <a:rPr lang="en-IN" dirty="0" err="1" smtClean="0"/>
              <a:t>clopidogrel</a:t>
            </a:r>
            <a:r>
              <a:rPr lang="en-IN" dirty="0" smtClean="0"/>
              <a:t> for at least 1 year after PCI</a:t>
            </a:r>
          </a:p>
          <a:p>
            <a:endParaRPr lang="en-IN" dirty="0"/>
          </a:p>
        </p:txBody>
      </p:sp>
      <p:sp>
        <p:nvSpPr>
          <p:cNvPr id="4" name="Slide Number Placeholder 3"/>
          <p:cNvSpPr>
            <a:spLocks noGrp="1"/>
          </p:cNvSpPr>
          <p:nvPr>
            <p:ph type="sldNum" sz="quarter" idx="10"/>
          </p:nvPr>
        </p:nvSpPr>
        <p:spPr/>
        <p:txBody>
          <a:bodyPr/>
          <a:lstStyle/>
          <a:p>
            <a:fld id="{306D3E77-F7A4-4899-B24E-C5D2E1D2F13A}" type="slidenum">
              <a:rPr lang="en-IN" smtClean="0"/>
              <a:t>15</a:t>
            </a:fld>
            <a:endParaRPr lang="en-IN"/>
          </a:p>
        </p:txBody>
      </p:sp>
    </p:spTree>
    <p:extLst>
      <p:ext uri="{BB962C8B-B14F-4D97-AF65-F5344CB8AC3E}">
        <p14:creationId xmlns:p14="http://schemas.microsoft.com/office/powerpoint/2010/main" val="2642724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994FE2B9-9F30-458C-A2A7-D8CF0536D928}" type="datetimeFigureOut">
              <a:rPr lang="en-IN" smtClean="0"/>
              <a:t>19-04-2016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3B50762-EECB-4CE6-AC55-C598A9DF775F}" type="slidenum">
              <a:rPr lang="en-IN" smtClean="0"/>
              <a:t>‹#›</a:t>
            </a:fld>
            <a:endParaRPr lang="en-IN"/>
          </a:p>
        </p:txBody>
      </p:sp>
    </p:spTree>
    <p:extLst>
      <p:ext uri="{BB962C8B-B14F-4D97-AF65-F5344CB8AC3E}">
        <p14:creationId xmlns:p14="http://schemas.microsoft.com/office/powerpoint/2010/main" val="3628386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94FE2B9-9F30-458C-A2A7-D8CF0536D928}" type="datetimeFigureOut">
              <a:rPr lang="en-IN" smtClean="0"/>
              <a:t>19-04-2016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3B50762-EECB-4CE6-AC55-C598A9DF775F}" type="slidenum">
              <a:rPr lang="en-IN" smtClean="0"/>
              <a:t>‹#›</a:t>
            </a:fld>
            <a:endParaRPr lang="en-IN"/>
          </a:p>
        </p:txBody>
      </p:sp>
    </p:spTree>
    <p:extLst>
      <p:ext uri="{BB962C8B-B14F-4D97-AF65-F5344CB8AC3E}">
        <p14:creationId xmlns:p14="http://schemas.microsoft.com/office/powerpoint/2010/main" val="411148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94FE2B9-9F30-458C-A2A7-D8CF0536D928}" type="datetimeFigureOut">
              <a:rPr lang="en-IN" smtClean="0"/>
              <a:t>19-04-2016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3B50762-EECB-4CE6-AC55-C598A9DF775F}" type="slidenum">
              <a:rPr lang="en-IN" smtClean="0"/>
              <a:t>‹#›</a:t>
            </a:fld>
            <a:endParaRPr lang="en-IN"/>
          </a:p>
        </p:txBody>
      </p:sp>
    </p:spTree>
    <p:extLst>
      <p:ext uri="{BB962C8B-B14F-4D97-AF65-F5344CB8AC3E}">
        <p14:creationId xmlns:p14="http://schemas.microsoft.com/office/powerpoint/2010/main" val="129087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94FE2B9-9F30-458C-A2A7-D8CF0536D928}" type="datetimeFigureOut">
              <a:rPr lang="en-IN" smtClean="0"/>
              <a:t>19-04-2016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3B50762-EECB-4CE6-AC55-C598A9DF775F}" type="slidenum">
              <a:rPr lang="en-IN" smtClean="0"/>
              <a:t>‹#›</a:t>
            </a:fld>
            <a:endParaRPr lang="en-IN"/>
          </a:p>
        </p:txBody>
      </p:sp>
    </p:spTree>
    <p:extLst>
      <p:ext uri="{BB962C8B-B14F-4D97-AF65-F5344CB8AC3E}">
        <p14:creationId xmlns:p14="http://schemas.microsoft.com/office/powerpoint/2010/main" val="593232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4FE2B9-9F30-458C-A2A7-D8CF0536D928}" type="datetimeFigureOut">
              <a:rPr lang="en-IN" smtClean="0"/>
              <a:t>19-04-2016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3B50762-EECB-4CE6-AC55-C598A9DF775F}" type="slidenum">
              <a:rPr lang="en-IN" smtClean="0"/>
              <a:t>‹#›</a:t>
            </a:fld>
            <a:endParaRPr lang="en-IN"/>
          </a:p>
        </p:txBody>
      </p:sp>
    </p:spTree>
    <p:extLst>
      <p:ext uri="{BB962C8B-B14F-4D97-AF65-F5344CB8AC3E}">
        <p14:creationId xmlns:p14="http://schemas.microsoft.com/office/powerpoint/2010/main" val="3398085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94FE2B9-9F30-458C-A2A7-D8CF0536D928}" type="datetimeFigureOut">
              <a:rPr lang="en-IN" smtClean="0"/>
              <a:t>19-04-2016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3B50762-EECB-4CE6-AC55-C598A9DF775F}" type="slidenum">
              <a:rPr lang="en-IN" smtClean="0"/>
              <a:t>‹#›</a:t>
            </a:fld>
            <a:endParaRPr lang="en-IN"/>
          </a:p>
        </p:txBody>
      </p:sp>
    </p:spTree>
    <p:extLst>
      <p:ext uri="{BB962C8B-B14F-4D97-AF65-F5344CB8AC3E}">
        <p14:creationId xmlns:p14="http://schemas.microsoft.com/office/powerpoint/2010/main" val="1948768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994FE2B9-9F30-458C-A2A7-D8CF0536D928}" type="datetimeFigureOut">
              <a:rPr lang="en-IN" smtClean="0"/>
              <a:t>19-04-2016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3B50762-EECB-4CE6-AC55-C598A9DF775F}" type="slidenum">
              <a:rPr lang="en-IN" smtClean="0"/>
              <a:t>‹#›</a:t>
            </a:fld>
            <a:endParaRPr lang="en-IN"/>
          </a:p>
        </p:txBody>
      </p:sp>
    </p:spTree>
    <p:extLst>
      <p:ext uri="{BB962C8B-B14F-4D97-AF65-F5344CB8AC3E}">
        <p14:creationId xmlns:p14="http://schemas.microsoft.com/office/powerpoint/2010/main" val="878727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994FE2B9-9F30-458C-A2A7-D8CF0536D928}" type="datetimeFigureOut">
              <a:rPr lang="en-IN" smtClean="0"/>
              <a:t>19-04-2016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3B50762-EECB-4CE6-AC55-C598A9DF775F}" type="slidenum">
              <a:rPr lang="en-IN" smtClean="0"/>
              <a:t>‹#›</a:t>
            </a:fld>
            <a:endParaRPr lang="en-IN"/>
          </a:p>
        </p:txBody>
      </p:sp>
    </p:spTree>
    <p:extLst>
      <p:ext uri="{BB962C8B-B14F-4D97-AF65-F5344CB8AC3E}">
        <p14:creationId xmlns:p14="http://schemas.microsoft.com/office/powerpoint/2010/main" val="1486224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4FE2B9-9F30-458C-A2A7-D8CF0536D928}" type="datetimeFigureOut">
              <a:rPr lang="en-IN" smtClean="0"/>
              <a:t>19-04-2016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3B50762-EECB-4CE6-AC55-C598A9DF775F}" type="slidenum">
              <a:rPr lang="en-IN" smtClean="0"/>
              <a:t>‹#›</a:t>
            </a:fld>
            <a:endParaRPr lang="en-IN"/>
          </a:p>
        </p:txBody>
      </p:sp>
    </p:spTree>
    <p:extLst>
      <p:ext uri="{BB962C8B-B14F-4D97-AF65-F5344CB8AC3E}">
        <p14:creationId xmlns:p14="http://schemas.microsoft.com/office/powerpoint/2010/main" val="3872802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4FE2B9-9F30-458C-A2A7-D8CF0536D928}" type="datetimeFigureOut">
              <a:rPr lang="en-IN" smtClean="0"/>
              <a:t>19-04-2016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3B50762-EECB-4CE6-AC55-C598A9DF775F}" type="slidenum">
              <a:rPr lang="en-IN" smtClean="0"/>
              <a:t>‹#›</a:t>
            </a:fld>
            <a:endParaRPr lang="en-IN"/>
          </a:p>
        </p:txBody>
      </p:sp>
    </p:spTree>
    <p:extLst>
      <p:ext uri="{BB962C8B-B14F-4D97-AF65-F5344CB8AC3E}">
        <p14:creationId xmlns:p14="http://schemas.microsoft.com/office/powerpoint/2010/main" val="467514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4FE2B9-9F30-458C-A2A7-D8CF0536D928}" type="datetimeFigureOut">
              <a:rPr lang="en-IN" smtClean="0"/>
              <a:t>19-04-2016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3B50762-EECB-4CE6-AC55-C598A9DF775F}" type="slidenum">
              <a:rPr lang="en-IN" smtClean="0"/>
              <a:t>‹#›</a:t>
            </a:fld>
            <a:endParaRPr lang="en-IN"/>
          </a:p>
        </p:txBody>
      </p:sp>
    </p:spTree>
    <p:extLst>
      <p:ext uri="{BB962C8B-B14F-4D97-AF65-F5344CB8AC3E}">
        <p14:creationId xmlns:p14="http://schemas.microsoft.com/office/powerpoint/2010/main" val="1584597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FE2B9-9F30-458C-A2A7-D8CF0536D928}" type="datetimeFigureOut">
              <a:rPr lang="en-IN" smtClean="0"/>
              <a:t>19-04-2016</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50762-EECB-4CE6-AC55-C598A9DF775F}" type="slidenum">
              <a:rPr lang="en-IN" smtClean="0"/>
              <a:t>‹#›</a:t>
            </a:fld>
            <a:endParaRPr lang="en-IN"/>
          </a:p>
        </p:txBody>
      </p:sp>
    </p:spTree>
    <p:extLst>
      <p:ext uri="{BB962C8B-B14F-4D97-AF65-F5344CB8AC3E}">
        <p14:creationId xmlns:p14="http://schemas.microsoft.com/office/powerpoint/2010/main" val="204306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5.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0304" y="1300766"/>
            <a:ext cx="11808975" cy="3913971"/>
          </a:xfrm>
          <a:prstGeom prst="rect">
            <a:avLst/>
          </a:prstGeom>
        </p:spPr>
      </p:pic>
    </p:spTree>
    <p:extLst>
      <p:ext uri="{BB962C8B-B14F-4D97-AF65-F5344CB8AC3E}">
        <p14:creationId xmlns:p14="http://schemas.microsoft.com/office/powerpoint/2010/main" val="7914423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01860" y="487485"/>
            <a:ext cx="5090817" cy="523220"/>
          </a:xfrm>
          <a:prstGeom prst="rect">
            <a:avLst/>
          </a:prstGeom>
          <a:ln>
            <a:solidFill>
              <a:srgbClr val="C00000"/>
            </a:solidFill>
          </a:ln>
        </p:spPr>
        <p:txBody>
          <a:bodyPr wrap="none">
            <a:spAutoFit/>
          </a:bodyPr>
          <a:lstStyle/>
          <a:p>
            <a:r>
              <a:rPr lang="en-IN" sz="2800" dirty="0" err="1" smtClean="0"/>
              <a:t>Multivessel</a:t>
            </a:r>
            <a:r>
              <a:rPr lang="en-IN" sz="2800" dirty="0" smtClean="0"/>
              <a:t> </a:t>
            </a:r>
            <a:r>
              <a:rPr lang="en-IN" sz="2800" dirty="0"/>
              <a:t>CAD  amenable to PCI</a:t>
            </a:r>
          </a:p>
        </p:txBody>
      </p:sp>
      <p:sp>
        <p:nvSpPr>
          <p:cNvPr id="6" name="Rectangle 5"/>
          <p:cNvSpPr/>
          <p:nvPr/>
        </p:nvSpPr>
        <p:spPr>
          <a:xfrm>
            <a:off x="3421306" y="1620251"/>
            <a:ext cx="4721614" cy="523220"/>
          </a:xfrm>
          <a:prstGeom prst="rect">
            <a:avLst/>
          </a:prstGeom>
          <a:ln>
            <a:solidFill>
              <a:srgbClr val="C00000"/>
            </a:solidFill>
          </a:ln>
        </p:spPr>
        <p:txBody>
          <a:bodyPr wrap="none">
            <a:spAutoFit/>
          </a:bodyPr>
          <a:lstStyle/>
          <a:p>
            <a:r>
              <a:rPr lang="en-IN" sz="2800" dirty="0" smtClean="0"/>
              <a:t>At </a:t>
            </a:r>
            <a:r>
              <a:rPr lang="en-IN" sz="2800" dirty="0"/>
              <a:t>least 50% diameter stenosis </a:t>
            </a:r>
          </a:p>
        </p:txBody>
      </p:sp>
      <p:sp>
        <p:nvSpPr>
          <p:cNvPr id="7" name="Rectangle 6"/>
          <p:cNvSpPr/>
          <p:nvPr/>
        </p:nvSpPr>
        <p:spPr>
          <a:xfrm>
            <a:off x="1785125" y="2834901"/>
            <a:ext cx="2364750" cy="523220"/>
          </a:xfrm>
          <a:prstGeom prst="rect">
            <a:avLst/>
          </a:prstGeom>
          <a:ln>
            <a:solidFill>
              <a:srgbClr val="C00000"/>
            </a:solidFill>
          </a:ln>
        </p:spPr>
        <p:txBody>
          <a:bodyPr wrap="none">
            <a:spAutoFit/>
          </a:bodyPr>
          <a:lstStyle/>
          <a:p>
            <a:r>
              <a:rPr lang="en-IN" sz="2800" dirty="0"/>
              <a:t>FFR-guided </a:t>
            </a:r>
            <a:r>
              <a:rPr lang="en-IN" sz="2800" dirty="0" smtClean="0"/>
              <a:t>PCI</a:t>
            </a:r>
            <a:endParaRPr lang="en-IN" sz="2800" dirty="0"/>
          </a:p>
        </p:txBody>
      </p:sp>
      <p:sp>
        <p:nvSpPr>
          <p:cNvPr id="8" name="Rectangle 7"/>
          <p:cNvSpPr/>
          <p:nvPr/>
        </p:nvSpPr>
        <p:spPr>
          <a:xfrm>
            <a:off x="6598179" y="2848548"/>
            <a:ext cx="3666773" cy="523220"/>
          </a:xfrm>
          <a:prstGeom prst="rect">
            <a:avLst/>
          </a:prstGeom>
          <a:ln>
            <a:solidFill>
              <a:srgbClr val="C00000"/>
            </a:solidFill>
          </a:ln>
        </p:spPr>
        <p:txBody>
          <a:bodyPr wrap="none">
            <a:spAutoFit/>
          </a:bodyPr>
          <a:lstStyle/>
          <a:p>
            <a:r>
              <a:rPr lang="en-IN" sz="2800" dirty="0" smtClean="0"/>
              <a:t>Angiography-guided PCI</a:t>
            </a:r>
            <a:endParaRPr lang="en-IN" sz="2800" dirty="0"/>
          </a:p>
        </p:txBody>
      </p:sp>
      <p:sp>
        <p:nvSpPr>
          <p:cNvPr id="9" name="Rectangle 8"/>
          <p:cNvSpPr/>
          <p:nvPr/>
        </p:nvSpPr>
        <p:spPr>
          <a:xfrm>
            <a:off x="7047437" y="5277850"/>
            <a:ext cx="2792046" cy="523220"/>
          </a:xfrm>
          <a:prstGeom prst="rect">
            <a:avLst/>
          </a:prstGeom>
          <a:ln>
            <a:solidFill>
              <a:srgbClr val="C00000"/>
            </a:solidFill>
          </a:ln>
        </p:spPr>
        <p:txBody>
          <a:bodyPr wrap="none">
            <a:spAutoFit/>
          </a:bodyPr>
          <a:lstStyle/>
          <a:p>
            <a:r>
              <a:rPr lang="en-IN" sz="2800" dirty="0" smtClean="0"/>
              <a:t>All lesions treated</a:t>
            </a:r>
            <a:endParaRPr lang="en-IN" sz="2800" dirty="0"/>
          </a:p>
        </p:txBody>
      </p:sp>
      <p:sp>
        <p:nvSpPr>
          <p:cNvPr id="10" name="Rectangle 9"/>
          <p:cNvSpPr/>
          <p:nvPr/>
        </p:nvSpPr>
        <p:spPr>
          <a:xfrm>
            <a:off x="3408025" y="4145087"/>
            <a:ext cx="1611339" cy="523220"/>
          </a:xfrm>
          <a:prstGeom prst="rect">
            <a:avLst/>
          </a:prstGeom>
          <a:ln>
            <a:solidFill>
              <a:srgbClr val="C00000"/>
            </a:solidFill>
          </a:ln>
        </p:spPr>
        <p:txBody>
          <a:bodyPr wrap="none">
            <a:spAutoFit/>
          </a:bodyPr>
          <a:lstStyle/>
          <a:p>
            <a:r>
              <a:rPr lang="en-IN" sz="2800" dirty="0"/>
              <a:t>FFR &gt;</a:t>
            </a:r>
            <a:r>
              <a:rPr lang="en-IN" sz="2800" dirty="0" smtClean="0"/>
              <a:t>0.80</a:t>
            </a:r>
            <a:endParaRPr lang="en-IN" sz="2800" dirty="0"/>
          </a:p>
        </p:txBody>
      </p:sp>
      <p:sp>
        <p:nvSpPr>
          <p:cNvPr id="11" name="Rectangle 10"/>
          <p:cNvSpPr/>
          <p:nvPr/>
        </p:nvSpPr>
        <p:spPr>
          <a:xfrm>
            <a:off x="3416757" y="5373384"/>
            <a:ext cx="2266198" cy="523220"/>
          </a:xfrm>
          <a:prstGeom prst="rect">
            <a:avLst/>
          </a:prstGeom>
          <a:ln>
            <a:solidFill>
              <a:srgbClr val="C00000"/>
            </a:solidFill>
          </a:ln>
        </p:spPr>
        <p:txBody>
          <a:bodyPr wrap="none">
            <a:spAutoFit/>
          </a:bodyPr>
          <a:lstStyle/>
          <a:p>
            <a:r>
              <a:rPr lang="en-IN" sz="2800" dirty="0" smtClean="0"/>
              <a:t>Left </a:t>
            </a:r>
            <a:r>
              <a:rPr lang="en-IN" sz="2800" dirty="0"/>
              <a:t>untreated</a:t>
            </a:r>
          </a:p>
        </p:txBody>
      </p:sp>
      <p:sp>
        <p:nvSpPr>
          <p:cNvPr id="12" name="Rectangle 11"/>
          <p:cNvSpPr/>
          <p:nvPr/>
        </p:nvSpPr>
        <p:spPr>
          <a:xfrm>
            <a:off x="1090449" y="4145086"/>
            <a:ext cx="1611339" cy="523220"/>
          </a:xfrm>
          <a:prstGeom prst="rect">
            <a:avLst/>
          </a:prstGeom>
          <a:ln>
            <a:solidFill>
              <a:srgbClr val="C00000"/>
            </a:solidFill>
          </a:ln>
        </p:spPr>
        <p:txBody>
          <a:bodyPr wrap="none">
            <a:spAutoFit/>
          </a:bodyPr>
          <a:lstStyle/>
          <a:p>
            <a:r>
              <a:rPr lang="en-IN" sz="2800" dirty="0"/>
              <a:t>FFR </a:t>
            </a:r>
            <a:r>
              <a:rPr lang="en-IN" sz="2800" dirty="0" smtClean="0"/>
              <a:t>≤0.80</a:t>
            </a:r>
            <a:endParaRPr lang="en-IN" sz="2800" dirty="0"/>
          </a:p>
        </p:txBody>
      </p:sp>
      <p:sp>
        <p:nvSpPr>
          <p:cNvPr id="13" name="Rectangle 12"/>
          <p:cNvSpPr/>
          <p:nvPr/>
        </p:nvSpPr>
        <p:spPr>
          <a:xfrm>
            <a:off x="509231" y="5387033"/>
            <a:ext cx="2564613" cy="523220"/>
          </a:xfrm>
          <a:prstGeom prst="rect">
            <a:avLst/>
          </a:prstGeom>
          <a:ln>
            <a:solidFill>
              <a:srgbClr val="C00000"/>
            </a:solidFill>
          </a:ln>
        </p:spPr>
        <p:txBody>
          <a:bodyPr wrap="none">
            <a:spAutoFit/>
          </a:bodyPr>
          <a:lstStyle/>
          <a:p>
            <a:r>
              <a:rPr lang="en-IN" sz="2800" dirty="0"/>
              <a:t>T</a:t>
            </a:r>
            <a:r>
              <a:rPr lang="en-IN" sz="2800" dirty="0" smtClean="0"/>
              <a:t>reated </a:t>
            </a:r>
            <a:r>
              <a:rPr lang="en-IN" sz="2800" dirty="0"/>
              <a:t>with PCI</a:t>
            </a:r>
          </a:p>
        </p:txBody>
      </p:sp>
      <p:sp>
        <p:nvSpPr>
          <p:cNvPr id="14" name="Down Arrow 13"/>
          <p:cNvSpPr/>
          <p:nvPr/>
        </p:nvSpPr>
        <p:spPr>
          <a:xfrm>
            <a:off x="5349922" y="1091822"/>
            <a:ext cx="327547" cy="43672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Down Arrow 14"/>
          <p:cNvSpPr/>
          <p:nvPr/>
        </p:nvSpPr>
        <p:spPr>
          <a:xfrm>
            <a:off x="8475260" y="3480179"/>
            <a:ext cx="395785" cy="1678675"/>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Down Arrow 15"/>
          <p:cNvSpPr/>
          <p:nvPr/>
        </p:nvSpPr>
        <p:spPr>
          <a:xfrm rot="2527240">
            <a:off x="2339123" y="3488069"/>
            <a:ext cx="347476" cy="709683"/>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Down Arrow 16"/>
          <p:cNvSpPr/>
          <p:nvPr/>
        </p:nvSpPr>
        <p:spPr>
          <a:xfrm rot="19649423">
            <a:off x="3533806" y="3466953"/>
            <a:ext cx="372588" cy="675295"/>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Down Arrow 17"/>
          <p:cNvSpPr/>
          <p:nvPr/>
        </p:nvSpPr>
        <p:spPr>
          <a:xfrm>
            <a:off x="2074460" y="4844955"/>
            <a:ext cx="354841" cy="409433"/>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Down Arrow 19"/>
          <p:cNvSpPr/>
          <p:nvPr/>
        </p:nvSpPr>
        <p:spPr>
          <a:xfrm rot="18079220">
            <a:off x="7109812" y="2105522"/>
            <a:ext cx="416225" cy="727329"/>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Down Arrow 20"/>
          <p:cNvSpPr/>
          <p:nvPr/>
        </p:nvSpPr>
        <p:spPr>
          <a:xfrm rot="1929129">
            <a:off x="3345600" y="2205673"/>
            <a:ext cx="363337" cy="604767"/>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Down Arrow 21"/>
          <p:cNvSpPr/>
          <p:nvPr/>
        </p:nvSpPr>
        <p:spPr>
          <a:xfrm>
            <a:off x="4189862" y="4872251"/>
            <a:ext cx="368489" cy="42308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086486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dirty="0"/>
              <a:t>A</a:t>
            </a:r>
            <a:r>
              <a:rPr lang="en-IN" sz="3600" dirty="0" smtClean="0"/>
              <a:t>ngiography-guided </a:t>
            </a:r>
            <a:r>
              <a:rPr lang="en-IN" sz="3600" dirty="0"/>
              <a:t>PCI </a:t>
            </a:r>
            <a:r>
              <a:rPr lang="en-IN" sz="3600" dirty="0" smtClean="0"/>
              <a:t>not </a:t>
            </a:r>
            <a:r>
              <a:rPr lang="en-IN" sz="3600" dirty="0"/>
              <a:t>included in this study</a:t>
            </a:r>
            <a:endParaRPr lang="en-IN" sz="6000" dirty="0"/>
          </a:p>
        </p:txBody>
      </p:sp>
      <p:sp>
        <p:nvSpPr>
          <p:cNvPr id="3" name="Content Placeholder 2"/>
          <p:cNvSpPr>
            <a:spLocks noGrp="1"/>
          </p:cNvSpPr>
          <p:nvPr>
            <p:ph idx="1"/>
          </p:nvPr>
        </p:nvSpPr>
        <p:spPr/>
        <p:txBody>
          <a:bodyPr>
            <a:normAutofit/>
          </a:bodyPr>
          <a:lstStyle/>
          <a:p>
            <a:r>
              <a:rPr lang="en-IN" dirty="0"/>
              <a:t>N</a:t>
            </a:r>
            <a:r>
              <a:rPr lang="en-IN" dirty="0" smtClean="0"/>
              <a:t>ot </a:t>
            </a:r>
            <a:r>
              <a:rPr lang="en-IN" dirty="0"/>
              <a:t>undergo FFR assessment and calculation </a:t>
            </a:r>
            <a:r>
              <a:rPr lang="en-IN" dirty="0" smtClean="0"/>
              <a:t>of the </a:t>
            </a:r>
            <a:r>
              <a:rPr lang="en-IN" dirty="0"/>
              <a:t>functional SYNTAX score (</a:t>
            </a:r>
            <a:r>
              <a:rPr lang="en-IN" dirty="0" smtClean="0"/>
              <a:t>FSS)</a:t>
            </a:r>
          </a:p>
          <a:p>
            <a:endParaRPr lang="en-IN" dirty="0" smtClean="0"/>
          </a:p>
          <a:p>
            <a:r>
              <a:rPr lang="en-IN" dirty="0" err="1" smtClean="0"/>
              <a:t>Angiographically</a:t>
            </a:r>
            <a:r>
              <a:rPr lang="en-IN" dirty="0" smtClean="0"/>
              <a:t> </a:t>
            </a:r>
            <a:r>
              <a:rPr lang="en-IN" dirty="0"/>
              <a:t>complete </a:t>
            </a:r>
            <a:r>
              <a:rPr lang="en-IN" dirty="0" smtClean="0"/>
              <a:t>revascularization in all patients</a:t>
            </a:r>
          </a:p>
          <a:p>
            <a:pPr marL="0" indent="0">
              <a:buNone/>
            </a:pPr>
            <a:r>
              <a:rPr lang="en-IN" dirty="0"/>
              <a:t>	</a:t>
            </a:r>
            <a:r>
              <a:rPr lang="en-IN" dirty="0" smtClean="0"/>
              <a:t>(very </a:t>
            </a:r>
            <a:r>
              <a:rPr lang="en-IN" dirty="0"/>
              <a:t>little residual stenosis existed after PCI </a:t>
            </a:r>
            <a:r>
              <a:rPr lang="en-IN" dirty="0" smtClean="0"/>
              <a:t>in these patients)</a:t>
            </a:r>
            <a:endParaRPr lang="en-IN" dirty="0"/>
          </a:p>
        </p:txBody>
      </p:sp>
    </p:spTree>
    <p:extLst>
      <p:ext uri="{BB962C8B-B14F-4D97-AF65-F5344CB8AC3E}">
        <p14:creationId xmlns:p14="http://schemas.microsoft.com/office/powerpoint/2010/main" val="3115394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Inclusions in ACS</a:t>
            </a:r>
            <a:endParaRPr lang="en-IN" dirty="0"/>
          </a:p>
        </p:txBody>
      </p:sp>
      <p:sp>
        <p:nvSpPr>
          <p:cNvPr id="3" name="Content Placeholder 2"/>
          <p:cNvSpPr>
            <a:spLocks noGrp="1"/>
          </p:cNvSpPr>
          <p:nvPr>
            <p:ph idx="1"/>
          </p:nvPr>
        </p:nvSpPr>
        <p:spPr/>
        <p:txBody>
          <a:bodyPr>
            <a:normAutofit/>
          </a:bodyPr>
          <a:lstStyle/>
          <a:p>
            <a:r>
              <a:rPr lang="en-IN" dirty="0" smtClean="0"/>
              <a:t>Patients with STEMI enrolled if the infarction had occurred at least 5 days before PCI</a:t>
            </a:r>
          </a:p>
          <a:p>
            <a:endParaRPr lang="en-IN" dirty="0" smtClean="0"/>
          </a:p>
          <a:p>
            <a:r>
              <a:rPr lang="en-IN" dirty="0" smtClean="0"/>
              <a:t>UA or NSTEMI allowed earlier than 5 days if the peak creatinine kinase &lt;1,000 IU</a:t>
            </a:r>
          </a:p>
          <a:p>
            <a:endParaRPr lang="en-IN" dirty="0" smtClean="0"/>
          </a:p>
          <a:p>
            <a:r>
              <a:rPr lang="en-IN" dirty="0" smtClean="0"/>
              <a:t>Patients with prior PCI included</a:t>
            </a:r>
          </a:p>
        </p:txBody>
      </p:sp>
    </p:spTree>
    <p:extLst>
      <p:ext uri="{BB962C8B-B14F-4D97-AF65-F5344CB8AC3E}">
        <p14:creationId xmlns:p14="http://schemas.microsoft.com/office/powerpoint/2010/main" val="5288702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Exclusion</a:t>
            </a:r>
            <a:endParaRPr lang="en-IN" dirty="0"/>
          </a:p>
        </p:txBody>
      </p:sp>
      <p:sp>
        <p:nvSpPr>
          <p:cNvPr id="3" name="Content Placeholder 2"/>
          <p:cNvSpPr>
            <a:spLocks noGrp="1"/>
          </p:cNvSpPr>
          <p:nvPr>
            <p:ph idx="1"/>
          </p:nvPr>
        </p:nvSpPr>
        <p:spPr/>
        <p:txBody>
          <a:bodyPr/>
          <a:lstStyle/>
          <a:p>
            <a:r>
              <a:rPr lang="en-IN" dirty="0"/>
              <a:t>S</a:t>
            </a:r>
            <a:r>
              <a:rPr lang="en-IN" dirty="0" smtClean="0"/>
              <a:t>ignificant </a:t>
            </a:r>
            <a:r>
              <a:rPr lang="en-IN" dirty="0"/>
              <a:t>left main </a:t>
            </a:r>
            <a:r>
              <a:rPr lang="en-IN" dirty="0" smtClean="0"/>
              <a:t>CAD</a:t>
            </a:r>
          </a:p>
          <a:p>
            <a:r>
              <a:rPr lang="en-IN" dirty="0"/>
              <a:t>P</a:t>
            </a:r>
            <a:r>
              <a:rPr lang="en-IN" dirty="0" smtClean="0"/>
              <a:t>revious </a:t>
            </a:r>
            <a:r>
              <a:rPr lang="en-IN" dirty="0"/>
              <a:t>coronary artery bypass </a:t>
            </a:r>
            <a:r>
              <a:rPr lang="en-IN" dirty="0" smtClean="0"/>
              <a:t>surgery </a:t>
            </a:r>
          </a:p>
          <a:p>
            <a:r>
              <a:rPr lang="en-IN" dirty="0"/>
              <a:t>C</a:t>
            </a:r>
            <a:r>
              <a:rPr lang="en-IN" dirty="0" smtClean="0"/>
              <a:t>ardiogenic shock</a:t>
            </a:r>
          </a:p>
          <a:p>
            <a:r>
              <a:rPr lang="en-IN" dirty="0"/>
              <a:t>E</a:t>
            </a:r>
            <a:r>
              <a:rPr lang="en-IN" dirty="0" smtClean="0"/>
              <a:t>xtremely </a:t>
            </a:r>
            <a:r>
              <a:rPr lang="en-IN" dirty="0"/>
              <a:t>tortuous or calcified coronary </a:t>
            </a:r>
            <a:r>
              <a:rPr lang="en-IN" dirty="0" smtClean="0"/>
              <a:t>arteries</a:t>
            </a:r>
          </a:p>
          <a:p>
            <a:r>
              <a:rPr lang="en-IN" dirty="0"/>
              <a:t>P</a:t>
            </a:r>
            <a:r>
              <a:rPr lang="en-IN" dirty="0" smtClean="0"/>
              <a:t>re- </a:t>
            </a:r>
            <a:r>
              <a:rPr lang="en-IN" dirty="0"/>
              <a:t>and post-procedural angiogram data </a:t>
            </a:r>
            <a:r>
              <a:rPr lang="en-IN" dirty="0" smtClean="0"/>
              <a:t>not available</a:t>
            </a:r>
            <a:endParaRPr lang="en-IN" dirty="0"/>
          </a:p>
        </p:txBody>
      </p:sp>
    </p:spTree>
    <p:extLst>
      <p:ext uri="{BB962C8B-B14F-4D97-AF65-F5344CB8AC3E}">
        <p14:creationId xmlns:p14="http://schemas.microsoft.com/office/powerpoint/2010/main" val="3241524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FFR MEASUREMENT AND TREATMENT</a:t>
            </a:r>
          </a:p>
        </p:txBody>
      </p:sp>
      <p:sp>
        <p:nvSpPr>
          <p:cNvPr id="3" name="Content Placeholder 2"/>
          <p:cNvSpPr>
            <a:spLocks noGrp="1"/>
          </p:cNvSpPr>
          <p:nvPr>
            <p:ph idx="1"/>
          </p:nvPr>
        </p:nvSpPr>
        <p:spPr/>
        <p:txBody>
          <a:bodyPr>
            <a:normAutofit/>
          </a:bodyPr>
          <a:lstStyle/>
          <a:p>
            <a:r>
              <a:rPr lang="en-IN" dirty="0" smtClean="0"/>
              <a:t>PCI performed according to standard coronary interventional techniques, primarily with DES</a:t>
            </a:r>
          </a:p>
          <a:p>
            <a:endParaRPr lang="en-IN" dirty="0" smtClean="0"/>
          </a:p>
          <a:p>
            <a:r>
              <a:rPr lang="en-IN" dirty="0" smtClean="0"/>
              <a:t>FFR was measured with a 0.014-inch pressure sensor </a:t>
            </a:r>
            <a:r>
              <a:rPr lang="en-IN" dirty="0" err="1" smtClean="0"/>
              <a:t>guidewire</a:t>
            </a:r>
            <a:r>
              <a:rPr lang="en-IN" dirty="0" smtClean="0"/>
              <a:t> (St. Jude Medical)</a:t>
            </a:r>
          </a:p>
          <a:p>
            <a:endParaRPr lang="en-IN" dirty="0" smtClean="0"/>
          </a:p>
          <a:p>
            <a:r>
              <a:rPr lang="en-IN" dirty="0" smtClean="0"/>
              <a:t>After equalization to the guide catheter pressure with the sensor positioned at the </a:t>
            </a:r>
            <a:r>
              <a:rPr lang="en-IN" dirty="0" err="1" smtClean="0"/>
              <a:t>ostium</a:t>
            </a:r>
            <a:r>
              <a:rPr lang="en-IN" dirty="0" smtClean="0"/>
              <a:t> of the coronary artery, the pressure </a:t>
            </a:r>
            <a:r>
              <a:rPr lang="en-IN" dirty="0" err="1" smtClean="0"/>
              <a:t>guidewire</a:t>
            </a:r>
            <a:r>
              <a:rPr lang="en-IN" dirty="0" smtClean="0"/>
              <a:t> advanced down the target coronary artery</a:t>
            </a:r>
            <a:endParaRPr lang="en-IN" dirty="0"/>
          </a:p>
        </p:txBody>
      </p:sp>
    </p:spTree>
    <p:extLst>
      <p:ext uri="{BB962C8B-B14F-4D97-AF65-F5344CB8AC3E}">
        <p14:creationId xmlns:p14="http://schemas.microsoft.com/office/powerpoint/2010/main" val="223675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7383" y="1211476"/>
            <a:ext cx="10515600" cy="4351338"/>
          </a:xfrm>
        </p:spPr>
        <p:txBody>
          <a:bodyPr>
            <a:normAutofit fontScale="92500" lnSpcReduction="20000"/>
          </a:bodyPr>
          <a:lstStyle/>
          <a:p>
            <a:r>
              <a:rPr lang="en-IN" dirty="0" smtClean="0"/>
              <a:t>To induce maximal </a:t>
            </a:r>
            <a:r>
              <a:rPr lang="en-IN" dirty="0" err="1" smtClean="0"/>
              <a:t>hyperemia</a:t>
            </a:r>
            <a:r>
              <a:rPr lang="en-IN" dirty="0" smtClean="0"/>
              <a:t>, intravenous adenosine was administered at 140 mg/kg/min through a central vein</a:t>
            </a:r>
          </a:p>
          <a:p>
            <a:endParaRPr lang="en-IN" dirty="0" smtClean="0"/>
          </a:p>
          <a:p>
            <a:r>
              <a:rPr lang="en-IN" dirty="0" smtClean="0"/>
              <a:t>Simultaneous measurement of the mean proximal coronary pressure with the guide catheter and the mean distal coronary pressure with the pressure </a:t>
            </a:r>
            <a:r>
              <a:rPr lang="en-IN" dirty="0" err="1" smtClean="0"/>
              <a:t>guidewire</a:t>
            </a:r>
            <a:r>
              <a:rPr lang="en-IN" dirty="0" smtClean="0"/>
              <a:t>  performed</a:t>
            </a:r>
          </a:p>
          <a:p>
            <a:endParaRPr lang="en-IN" dirty="0" smtClean="0"/>
          </a:p>
          <a:p>
            <a:r>
              <a:rPr lang="en-IN" dirty="0" smtClean="0"/>
              <a:t>FFR was calculated as the ratio of the mean distal to proximal coronary pressure at </a:t>
            </a:r>
            <a:r>
              <a:rPr lang="en-IN" dirty="0" err="1" smtClean="0"/>
              <a:t>hyperemia</a:t>
            </a:r>
            <a:endParaRPr lang="en-IN" dirty="0" smtClean="0"/>
          </a:p>
          <a:p>
            <a:endParaRPr lang="en-IN" dirty="0" smtClean="0"/>
          </a:p>
          <a:p>
            <a:r>
              <a:rPr lang="en-IN" dirty="0" smtClean="0"/>
              <a:t>All patients received dual antiplatelet therapy with aspirin and </a:t>
            </a:r>
            <a:r>
              <a:rPr lang="en-IN" dirty="0" err="1" smtClean="0"/>
              <a:t>clopidogrel</a:t>
            </a:r>
            <a:r>
              <a:rPr lang="en-IN" dirty="0" smtClean="0"/>
              <a:t> for at least 1 year after PCI</a:t>
            </a:r>
            <a:endParaRPr lang="en-IN" dirty="0"/>
          </a:p>
        </p:txBody>
      </p:sp>
    </p:spTree>
    <p:extLst>
      <p:ext uri="{BB962C8B-B14F-4D97-AF65-F5344CB8AC3E}">
        <p14:creationId xmlns:p14="http://schemas.microsoft.com/office/powerpoint/2010/main" val="34963512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78878" y="537931"/>
            <a:ext cx="514885" cy="523220"/>
          </a:xfrm>
          <a:prstGeom prst="rect">
            <a:avLst/>
          </a:prstGeom>
        </p:spPr>
        <p:txBody>
          <a:bodyPr wrap="none">
            <a:spAutoFit/>
          </a:bodyPr>
          <a:lstStyle/>
          <a:p>
            <a:r>
              <a:rPr lang="en-IN" sz="2800" dirty="0"/>
              <a:t>SS</a:t>
            </a:r>
          </a:p>
        </p:txBody>
      </p:sp>
      <p:sp>
        <p:nvSpPr>
          <p:cNvPr id="6" name="Rectangle 5"/>
          <p:cNvSpPr/>
          <p:nvPr/>
        </p:nvSpPr>
        <p:spPr>
          <a:xfrm>
            <a:off x="4455621" y="1411340"/>
            <a:ext cx="3985771" cy="523220"/>
          </a:xfrm>
          <a:prstGeom prst="rect">
            <a:avLst/>
          </a:prstGeom>
        </p:spPr>
        <p:txBody>
          <a:bodyPr wrap="none">
            <a:spAutoFit/>
          </a:bodyPr>
          <a:lstStyle/>
          <a:p>
            <a:r>
              <a:rPr lang="en-IN" sz="2800" dirty="0"/>
              <a:t>pre-procedural angiogram</a:t>
            </a:r>
          </a:p>
        </p:txBody>
      </p:sp>
      <p:sp>
        <p:nvSpPr>
          <p:cNvPr id="7" name="Rectangle 6"/>
          <p:cNvSpPr/>
          <p:nvPr/>
        </p:nvSpPr>
        <p:spPr>
          <a:xfrm>
            <a:off x="532263" y="2759831"/>
            <a:ext cx="12037325" cy="461665"/>
          </a:xfrm>
          <a:prstGeom prst="rect">
            <a:avLst/>
          </a:prstGeom>
        </p:spPr>
        <p:txBody>
          <a:bodyPr wrap="square">
            <a:spAutoFit/>
          </a:bodyPr>
          <a:lstStyle/>
          <a:p>
            <a:r>
              <a:rPr lang="en-IN" sz="2400" dirty="0" smtClean="0"/>
              <a:t>Coronary </a:t>
            </a:r>
            <a:r>
              <a:rPr lang="en-IN" sz="2400" dirty="0"/>
              <a:t>lesion producing ≥50% diameter stenosis in vessels ≥1.5 mm by visual estimation</a:t>
            </a:r>
          </a:p>
        </p:txBody>
      </p:sp>
      <p:sp>
        <p:nvSpPr>
          <p:cNvPr id="8" name="Rectangle 7"/>
          <p:cNvSpPr/>
          <p:nvPr/>
        </p:nvSpPr>
        <p:spPr>
          <a:xfrm>
            <a:off x="2888293" y="3226114"/>
            <a:ext cx="6873869" cy="523220"/>
          </a:xfrm>
          <a:prstGeom prst="rect">
            <a:avLst/>
          </a:prstGeom>
        </p:spPr>
        <p:txBody>
          <a:bodyPr wrap="none">
            <a:spAutoFit/>
          </a:bodyPr>
          <a:lstStyle/>
          <a:p>
            <a:r>
              <a:rPr lang="en-IN" sz="2800" dirty="0" smtClean="0"/>
              <a:t>(SS </a:t>
            </a:r>
            <a:r>
              <a:rPr lang="en-IN" sz="2800" dirty="0"/>
              <a:t>algorithm from the SYNTAX Score </a:t>
            </a:r>
            <a:r>
              <a:rPr lang="en-IN" sz="2800" dirty="0" smtClean="0"/>
              <a:t>website)</a:t>
            </a:r>
            <a:endParaRPr lang="en-IN" sz="2800" dirty="0"/>
          </a:p>
        </p:txBody>
      </p:sp>
      <p:sp>
        <p:nvSpPr>
          <p:cNvPr id="9" name="Rectangle 8"/>
          <p:cNvSpPr/>
          <p:nvPr/>
        </p:nvSpPr>
        <p:spPr>
          <a:xfrm>
            <a:off x="5232649" y="4877540"/>
            <a:ext cx="1573188" cy="523220"/>
          </a:xfrm>
          <a:prstGeom prst="rect">
            <a:avLst/>
          </a:prstGeom>
        </p:spPr>
        <p:txBody>
          <a:bodyPr wrap="none">
            <a:spAutoFit/>
          </a:bodyPr>
          <a:lstStyle/>
          <a:p>
            <a:r>
              <a:rPr lang="en-IN" sz="2800" dirty="0"/>
              <a:t>overall SS</a:t>
            </a:r>
          </a:p>
        </p:txBody>
      </p:sp>
      <p:sp>
        <p:nvSpPr>
          <p:cNvPr id="10" name="Down Arrow 9"/>
          <p:cNvSpPr/>
          <p:nvPr/>
        </p:nvSpPr>
        <p:spPr>
          <a:xfrm>
            <a:off x="5786651" y="1119117"/>
            <a:ext cx="484632" cy="3002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Down Arrow 10"/>
          <p:cNvSpPr/>
          <p:nvPr/>
        </p:nvSpPr>
        <p:spPr>
          <a:xfrm>
            <a:off x="5813947" y="1937983"/>
            <a:ext cx="484632" cy="7369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Down Arrow 11"/>
          <p:cNvSpPr/>
          <p:nvPr/>
        </p:nvSpPr>
        <p:spPr>
          <a:xfrm>
            <a:off x="5827595" y="388961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741529" y="5821739"/>
            <a:ext cx="11213910" cy="461665"/>
          </a:xfrm>
          <a:prstGeom prst="rect">
            <a:avLst/>
          </a:prstGeom>
        </p:spPr>
        <p:txBody>
          <a:bodyPr wrap="square">
            <a:spAutoFit/>
          </a:bodyPr>
          <a:lstStyle/>
          <a:p>
            <a:r>
              <a:rPr lang="en-IN" sz="2400" dirty="0"/>
              <a:t>The </a:t>
            </a:r>
            <a:r>
              <a:rPr lang="en-IN" sz="2400" dirty="0" smtClean="0"/>
              <a:t>FSS </a:t>
            </a:r>
            <a:r>
              <a:rPr lang="en-IN" sz="2400" dirty="0"/>
              <a:t>calculated by deducting the individual score of lesions with an FFR &gt;0.80</a:t>
            </a:r>
          </a:p>
        </p:txBody>
      </p:sp>
      <p:sp>
        <p:nvSpPr>
          <p:cNvPr id="14" name="5-Point Star 13"/>
          <p:cNvSpPr/>
          <p:nvPr/>
        </p:nvSpPr>
        <p:spPr>
          <a:xfrm>
            <a:off x="409433" y="5895832"/>
            <a:ext cx="286603" cy="28660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0699987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13317" y="688388"/>
            <a:ext cx="705706" cy="523220"/>
          </a:xfrm>
          <a:prstGeom prst="rect">
            <a:avLst/>
          </a:prstGeom>
        </p:spPr>
        <p:txBody>
          <a:bodyPr wrap="none">
            <a:spAutoFit/>
          </a:bodyPr>
          <a:lstStyle/>
          <a:p>
            <a:r>
              <a:rPr lang="en-IN" sz="2800" dirty="0"/>
              <a:t>RSS</a:t>
            </a:r>
          </a:p>
        </p:txBody>
      </p:sp>
      <p:sp>
        <p:nvSpPr>
          <p:cNvPr id="6" name="Rectangle 5"/>
          <p:cNvSpPr/>
          <p:nvPr/>
        </p:nvSpPr>
        <p:spPr>
          <a:xfrm>
            <a:off x="4051186" y="2162227"/>
            <a:ext cx="4356770" cy="523220"/>
          </a:xfrm>
          <a:prstGeom prst="rect">
            <a:avLst/>
          </a:prstGeom>
        </p:spPr>
        <p:txBody>
          <a:bodyPr wrap="none">
            <a:spAutoFit/>
          </a:bodyPr>
          <a:lstStyle/>
          <a:p>
            <a:r>
              <a:rPr lang="en-IN" sz="2800" dirty="0"/>
              <a:t>post-procedural angiograms </a:t>
            </a:r>
          </a:p>
        </p:txBody>
      </p:sp>
      <p:sp>
        <p:nvSpPr>
          <p:cNvPr id="7" name="Rectangle 6"/>
          <p:cNvSpPr/>
          <p:nvPr/>
        </p:nvSpPr>
        <p:spPr>
          <a:xfrm>
            <a:off x="163774" y="3891685"/>
            <a:ext cx="11832608" cy="1384995"/>
          </a:xfrm>
          <a:prstGeom prst="rect">
            <a:avLst/>
          </a:prstGeom>
        </p:spPr>
        <p:txBody>
          <a:bodyPr wrap="square">
            <a:spAutoFit/>
          </a:bodyPr>
          <a:lstStyle/>
          <a:p>
            <a:pPr algn="ctr"/>
            <a:r>
              <a:rPr lang="en-IN" sz="2800" dirty="0" smtClean="0"/>
              <a:t>Reviewed </a:t>
            </a:r>
            <a:r>
              <a:rPr lang="en-IN" sz="2800" dirty="0"/>
              <a:t>by a dedicated interventional </a:t>
            </a:r>
            <a:r>
              <a:rPr lang="en-IN" sz="2800" dirty="0" smtClean="0"/>
              <a:t>cardiologist blinded </a:t>
            </a:r>
            <a:r>
              <a:rPr lang="en-IN" sz="2800" dirty="0"/>
              <a:t>to the baseline clinical characteristics, procedural data including FFR values, and clinical </a:t>
            </a:r>
            <a:r>
              <a:rPr lang="en-IN" sz="2800" dirty="0" smtClean="0"/>
              <a:t>outcomes</a:t>
            </a:r>
            <a:endParaRPr lang="en-IN" sz="2800" dirty="0"/>
          </a:p>
        </p:txBody>
      </p:sp>
      <p:sp>
        <p:nvSpPr>
          <p:cNvPr id="8" name="Down Arrow 7"/>
          <p:cNvSpPr/>
          <p:nvPr/>
        </p:nvSpPr>
        <p:spPr>
          <a:xfrm>
            <a:off x="5636526" y="1351129"/>
            <a:ext cx="484632" cy="8052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Down Arrow 8"/>
          <p:cNvSpPr/>
          <p:nvPr/>
        </p:nvSpPr>
        <p:spPr>
          <a:xfrm>
            <a:off x="5622878" y="279779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Down Arrow 9"/>
          <p:cNvSpPr/>
          <p:nvPr/>
        </p:nvSpPr>
        <p:spPr>
          <a:xfrm>
            <a:off x="5663820" y="5459104"/>
            <a:ext cx="484632" cy="6414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5067359" y="6042125"/>
            <a:ext cx="2124749" cy="461665"/>
          </a:xfrm>
          <a:prstGeom prst="rect">
            <a:avLst/>
          </a:prstGeom>
        </p:spPr>
        <p:txBody>
          <a:bodyPr wrap="none">
            <a:spAutoFit/>
          </a:bodyPr>
          <a:lstStyle/>
          <a:p>
            <a:r>
              <a:rPr lang="en-IN" sz="2400" dirty="0"/>
              <a:t>obtain the RSS </a:t>
            </a:r>
            <a:r>
              <a:rPr lang="en-IN" sz="2400" dirty="0" smtClean="0"/>
              <a:t> </a:t>
            </a:r>
            <a:endParaRPr lang="en-IN" sz="2400" dirty="0"/>
          </a:p>
        </p:txBody>
      </p:sp>
      <p:sp>
        <p:nvSpPr>
          <p:cNvPr id="14" name="Rectangle 13"/>
          <p:cNvSpPr/>
          <p:nvPr/>
        </p:nvSpPr>
        <p:spPr>
          <a:xfrm>
            <a:off x="6978555" y="826658"/>
            <a:ext cx="4758519" cy="1384995"/>
          </a:xfrm>
          <a:prstGeom prst="rect">
            <a:avLst/>
          </a:prstGeom>
          <a:ln>
            <a:solidFill>
              <a:srgbClr val="C00000"/>
            </a:solidFill>
          </a:ln>
        </p:spPr>
        <p:txBody>
          <a:bodyPr wrap="square">
            <a:spAutoFit/>
          </a:bodyPr>
          <a:lstStyle/>
          <a:p>
            <a:r>
              <a:rPr lang="en-IN" sz="2800" dirty="0"/>
              <a:t>For the RSS, a higher value suggests more CAD left untreated after </a:t>
            </a:r>
            <a:r>
              <a:rPr lang="en-IN" sz="2800" dirty="0" smtClean="0"/>
              <a:t>PCI</a:t>
            </a:r>
            <a:endParaRPr lang="en-IN" sz="2800" dirty="0"/>
          </a:p>
        </p:txBody>
      </p:sp>
    </p:spTree>
    <p:extLst>
      <p:ext uri="{BB962C8B-B14F-4D97-AF65-F5344CB8AC3E}">
        <p14:creationId xmlns:p14="http://schemas.microsoft.com/office/powerpoint/2010/main" val="271884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98084" y="842328"/>
            <a:ext cx="5635902" cy="584775"/>
          </a:xfrm>
          <a:prstGeom prst="rect">
            <a:avLst/>
          </a:prstGeom>
        </p:spPr>
        <p:txBody>
          <a:bodyPr wrap="none">
            <a:spAutoFit/>
          </a:bodyPr>
          <a:lstStyle/>
          <a:p>
            <a:r>
              <a:rPr lang="en-IN" sz="3200" dirty="0" smtClean="0"/>
              <a:t>SRI = 100 – RSS/ baseline SS ( % )</a:t>
            </a:r>
            <a:endParaRPr lang="en-IN" sz="3200" dirty="0"/>
          </a:p>
        </p:txBody>
      </p:sp>
      <p:sp>
        <p:nvSpPr>
          <p:cNvPr id="7" name="Rectangle 6"/>
          <p:cNvSpPr/>
          <p:nvPr/>
        </p:nvSpPr>
        <p:spPr>
          <a:xfrm>
            <a:off x="3310448" y="2024968"/>
            <a:ext cx="6542240" cy="523220"/>
          </a:xfrm>
          <a:prstGeom prst="rect">
            <a:avLst/>
          </a:prstGeom>
        </p:spPr>
        <p:txBody>
          <a:bodyPr wrap="none">
            <a:spAutoFit/>
          </a:bodyPr>
          <a:lstStyle/>
          <a:p>
            <a:r>
              <a:rPr lang="en-IN" sz="2800" dirty="0"/>
              <a:t>shows the proportion of CAD </a:t>
            </a:r>
            <a:r>
              <a:rPr lang="en-IN" sz="2800" dirty="0" smtClean="0"/>
              <a:t>treated by PCI</a:t>
            </a:r>
            <a:endParaRPr lang="en-IN" sz="2800" dirty="0"/>
          </a:p>
        </p:txBody>
      </p:sp>
      <p:sp>
        <p:nvSpPr>
          <p:cNvPr id="8" name="Rectangle 7"/>
          <p:cNvSpPr/>
          <p:nvPr/>
        </p:nvSpPr>
        <p:spPr>
          <a:xfrm>
            <a:off x="3310093" y="2612178"/>
            <a:ext cx="8601137" cy="523220"/>
          </a:xfrm>
          <a:prstGeom prst="rect">
            <a:avLst/>
          </a:prstGeom>
        </p:spPr>
        <p:txBody>
          <a:bodyPr wrap="none">
            <a:spAutoFit/>
          </a:bodyPr>
          <a:lstStyle/>
          <a:p>
            <a:r>
              <a:rPr lang="en-IN" sz="2800" dirty="0"/>
              <a:t>a lower value suggests more CAD left untreated after PCI. </a:t>
            </a:r>
          </a:p>
        </p:txBody>
      </p:sp>
      <p:sp>
        <p:nvSpPr>
          <p:cNvPr id="9" name="Rectangle 8"/>
          <p:cNvSpPr/>
          <p:nvPr/>
        </p:nvSpPr>
        <p:spPr>
          <a:xfrm>
            <a:off x="386687" y="4671284"/>
            <a:ext cx="11664286" cy="1815882"/>
          </a:xfrm>
          <a:prstGeom prst="rect">
            <a:avLst/>
          </a:prstGeom>
        </p:spPr>
        <p:txBody>
          <a:bodyPr wrap="square">
            <a:spAutoFit/>
          </a:bodyPr>
          <a:lstStyle/>
          <a:p>
            <a:r>
              <a:rPr lang="en-IN" sz="2800" dirty="0"/>
              <a:t>Post-procedural angiograms from 50 </a:t>
            </a:r>
            <a:r>
              <a:rPr lang="en-IN" sz="2800" dirty="0" smtClean="0"/>
              <a:t>patients </a:t>
            </a:r>
            <a:r>
              <a:rPr lang="en-IN" sz="2800" dirty="0"/>
              <a:t>randomly selected and </a:t>
            </a:r>
            <a:r>
              <a:rPr lang="en-IN" sz="2800" dirty="0" err="1"/>
              <a:t>reanalyzed</a:t>
            </a:r>
            <a:r>
              <a:rPr lang="en-IN" sz="2800" dirty="0"/>
              <a:t> by the same interventional cardiologist and a second independent interventional cardiologist to assess </a:t>
            </a:r>
            <a:r>
              <a:rPr lang="en-IN" sz="2800" dirty="0" err="1"/>
              <a:t>intraobserver</a:t>
            </a:r>
            <a:r>
              <a:rPr lang="en-IN" sz="2800" dirty="0"/>
              <a:t> and </a:t>
            </a:r>
            <a:r>
              <a:rPr lang="en-IN" sz="2800" dirty="0" err="1"/>
              <a:t>interobserver</a:t>
            </a:r>
            <a:r>
              <a:rPr lang="en-IN" sz="2800" dirty="0"/>
              <a:t> variability of the </a:t>
            </a:r>
            <a:r>
              <a:rPr lang="en-IN" sz="2800" dirty="0" smtClean="0"/>
              <a:t>RSS</a:t>
            </a:r>
            <a:endParaRPr lang="en-IN" sz="2800" dirty="0"/>
          </a:p>
        </p:txBody>
      </p:sp>
    </p:spTree>
    <p:extLst>
      <p:ext uri="{BB962C8B-B14F-4D97-AF65-F5344CB8AC3E}">
        <p14:creationId xmlns:p14="http://schemas.microsoft.com/office/powerpoint/2010/main" val="25069439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6"/>
            <a:ext cx="10515600" cy="508332"/>
          </a:xfrm>
        </p:spPr>
        <p:txBody>
          <a:bodyPr>
            <a:normAutofit/>
          </a:bodyPr>
          <a:lstStyle/>
          <a:p>
            <a:r>
              <a:rPr lang="en-IN" sz="2800" dirty="0"/>
              <a:t>Representative Cases With the Same SS, But Different FSS, RSS, and SRI</a:t>
            </a:r>
          </a:p>
        </p:txBody>
      </p:sp>
      <p:pic>
        <p:nvPicPr>
          <p:cNvPr id="4" name="Content Placeholder 3"/>
          <p:cNvPicPr>
            <a:picLocks noGrp="1" noChangeAspect="1"/>
          </p:cNvPicPr>
          <p:nvPr>
            <p:ph sz="half" idx="1"/>
          </p:nvPr>
        </p:nvPicPr>
        <p:blipFill>
          <a:blip r:embed="rId2"/>
          <a:stretch>
            <a:fillRect/>
          </a:stretch>
        </p:blipFill>
        <p:spPr>
          <a:xfrm>
            <a:off x="2551940" y="924871"/>
            <a:ext cx="5738308" cy="5707939"/>
          </a:xfrm>
          <a:prstGeom prst="rect">
            <a:avLst/>
          </a:prstGeom>
        </p:spPr>
      </p:pic>
      <p:sp>
        <p:nvSpPr>
          <p:cNvPr id="7" name="TextBox 6"/>
          <p:cNvSpPr txBox="1"/>
          <p:nvPr/>
        </p:nvSpPr>
        <p:spPr>
          <a:xfrm>
            <a:off x="8952931" y="1282889"/>
            <a:ext cx="1210588" cy="1477328"/>
          </a:xfrm>
          <a:prstGeom prst="rect">
            <a:avLst/>
          </a:prstGeom>
          <a:noFill/>
        </p:spPr>
        <p:txBody>
          <a:bodyPr wrap="none" rtlCol="0">
            <a:spAutoFit/>
          </a:bodyPr>
          <a:lstStyle/>
          <a:p>
            <a:r>
              <a:rPr lang="en-IN" dirty="0"/>
              <a:t>Case 1</a:t>
            </a:r>
          </a:p>
          <a:p>
            <a:r>
              <a:rPr lang="en-IN" dirty="0"/>
              <a:t>SS = 16</a:t>
            </a:r>
          </a:p>
          <a:p>
            <a:r>
              <a:rPr lang="en-IN" dirty="0"/>
              <a:t>FSS = 16</a:t>
            </a:r>
          </a:p>
          <a:p>
            <a:r>
              <a:rPr lang="en-IN" dirty="0"/>
              <a:t>RSS = 0</a:t>
            </a:r>
          </a:p>
          <a:p>
            <a:r>
              <a:rPr lang="en-IN" dirty="0"/>
              <a:t>SRI = 100%</a:t>
            </a:r>
          </a:p>
        </p:txBody>
      </p:sp>
      <p:sp>
        <p:nvSpPr>
          <p:cNvPr id="8" name="TextBox 7"/>
          <p:cNvSpPr txBox="1"/>
          <p:nvPr/>
        </p:nvSpPr>
        <p:spPr>
          <a:xfrm>
            <a:off x="9062114" y="4353636"/>
            <a:ext cx="1093569" cy="1477328"/>
          </a:xfrm>
          <a:prstGeom prst="rect">
            <a:avLst/>
          </a:prstGeom>
          <a:noFill/>
        </p:spPr>
        <p:txBody>
          <a:bodyPr wrap="none" rtlCol="0">
            <a:spAutoFit/>
          </a:bodyPr>
          <a:lstStyle/>
          <a:p>
            <a:r>
              <a:rPr lang="en-IN" dirty="0"/>
              <a:t>Case 2</a:t>
            </a:r>
          </a:p>
          <a:p>
            <a:r>
              <a:rPr lang="en-IN" dirty="0"/>
              <a:t>SS = 16</a:t>
            </a:r>
          </a:p>
          <a:p>
            <a:r>
              <a:rPr lang="en-IN" dirty="0"/>
              <a:t>FSS = 8</a:t>
            </a:r>
          </a:p>
          <a:p>
            <a:r>
              <a:rPr lang="en-IN" dirty="0"/>
              <a:t>RSS = 8</a:t>
            </a:r>
          </a:p>
          <a:p>
            <a:r>
              <a:rPr lang="en-IN" dirty="0"/>
              <a:t>SRI = 50%</a:t>
            </a:r>
          </a:p>
        </p:txBody>
      </p:sp>
    </p:spTree>
    <p:extLst>
      <p:ext uri="{BB962C8B-B14F-4D97-AF65-F5344CB8AC3E}">
        <p14:creationId xmlns:p14="http://schemas.microsoft.com/office/powerpoint/2010/main" val="3801013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IN" dirty="0"/>
          </a:p>
        </p:txBody>
      </p:sp>
      <p:sp>
        <p:nvSpPr>
          <p:cNvPr id="3" name="Content Placeholder 2"/>
          <p:cNvSpPr>
            <a:spLocks noGrp="1"/>
          </p:cNvSpPr>
          <p:nvPr>
            <p:ph idx="1"/>
          </p:nvPr>
        </p:nvSpPr>
        <p:spPr/>
        <p:txBody>
          <a:bodyPr>
            <a:normAutofit/>
          </a:bodyPr>
          <a:lstStyle/>
          <a:p>
            <a:r>
              <a:rPr lang="en-IN" dirty="0" smtClean="0"/>
              <a:t>CAD treatment - anatomically driven for a half-century</a:t>
            </a:r>
          </a:p>
          <a:p>
            <a:endParaRPr lang="en-IN" dirty="0" smtClean="0"/>
          </a:p>
          <a:p>
            <a:r>
              <a:rPr lang="en-IN" dirty="0" err="1" smtClean="0"/>
              <a:t>Favored</a:t>
            </a:r>
            <a:r>
              <a:rPr lang="en-IN" dirty="0" smtClean="0"/>
              <a:t> approach for CAD management continues to be fixing all significant coronary stenosis </a:t>
            </a:r>
          </a:p>
          <a:p>
            <a:pPr marL="457200" lvl="1" indent="0">
              <a:buNone/>
            </a:pPr>
            <a:r>
              <a:rPr lang="en-IN" dirty="0" smtClean="0"/>
              <a:t>Despite </a:t>
            </a:r>
            <a:r>
              <a:rPr lang="en-IN" dirty="0"/>
              <a:t>technological advances in both coronary revascularization and </a:t>
            </a:r>
            <a:r>
              <a:rPr lang="en-IN" dirty="0" err="1"/>
              <a:t>nonrevascularization</a:t>
            </a:r>
            <a:r>
              <a:rPr lang="en-IN" dirty="0"/>
              <a:t> treatment options </a:t>
            </a:r>
            <a:endParaRPr lang="en-IN" dirty="0" smtClean="0"/>
          </a:p>
          <a:p>
            <a:r>
              <a:rPr lang="en-IN" dirty="0"/>
              <a:t>OMT</a:t>
            </a:r>
          </a:p>
          <a:p>
            <a:pPr marL="457200" lvl="1" indent="0">
              <a:buNone/>
            </a:pPr>
            <a:r>
              <a:rPr lang="en-IN" dirty="0" smtClean="0"/>
              <a:t>Therapeutic lifestyle intervention + aggressive, multifaceted pharmacological secondary prevention</a:t>
            </a:r>
          </a:p>
        </p:txBody>
      </p:sp>
    </p:spTree>
    <p:extLst>
      <p:ext uri="{BB962C8B-B14F-4D97-AF65-F5344CB8AC3E}">
        <p14:creationId xmlns:p14="http://schemas.microsoft.com/office/powerpoint/2010/main" val="14128048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41162" y="1360942"/>
            <a:ext cx="1436675" cy="707886"/>
          </a:xfrm>
          <a:prstGeom prst="rect">
            <a:avLst/>
          </a:prstGeom>
        </p:spPr>
        <p:txBody>
          <a:bodyPr wrap="none">
            <a:spAutoFit/>
          </a:bodyPr>
          <a:lstStyle/>
          <a:p>
            <a:r>
              <a:rPr lang="en-IN" sz="4000" dirty="0"/>
              <a:t>D</a:t>
            </a:r>
            <a:r>
              <a:rPr lang="en-IN" sz="4000" dirty="0" smtClean="0"/>
              <a:t>eath</a:t>
            </a:r>
            <a:endParaRPr lang="en-IN" sz="4000" dirty="0"/>
          </a:p>
        </p:txBody>
      </p:sp>
      <p:sp>
        <p:nvSpPr>
          <p:cNvPr id="5" name="Rectangle 4"/>
          <p:cNvSpPr/>
          <p:nvPr/>
        </p:nvSpPr>
        <p:spPr>
          <a:xfrm>
            <a:off x="5138470" y="2561946"/>
            <a:ext cx="4608056" cy="707886"/>
          </a:xfrm>
          <a:prstGeom prst="rect">
            <a:avLst/>
          </a:prstGeom>
        </p:spPr>
        <p:txBody>
          <a:bodyPr wrap="none">
            <a:spAutoFit/>
          </a:bodyPr>
          <a:lstStyle/>
          <a:p>
            <a:r>
              <a:rPr lang="en-IN" sz="4000" dirty="0" smtClean="0"/>
              <a:t>Myocardial </a:t>
            </a:r>
            <a:r>
              <a:rPr lang="en-IN" sz="4000" dirty="0"/>
              <a:t>infarction</a:t>
            </a:r>
          </a:p>
        </p:txBody>
      </p:sp>
      <p:sp>
        <p:nvSpPr>
          <p:cNvPr id="6" name="Rectangle 5"/>
          <p:cNvSpPr/>
          <p:nvPr/>
        </p:nvSpPr>
        <p:spPr>
          <a:xfrm>
            <a:off x="5151883" y="3994961"/>
            <a:ext cx="6071214" cy="707886"/>
          </a:xfrm>
          <a:prstGeom prst="rect">
            <a:avLst/>
          </a:prstGeom>
        </p:spPr>
        <p:txBody>
          <a:bodyPr wrap="none">
            <a:spAutoFit/>
          </a:bodyPr>
          <a:lstStyle/>
          <a:p>
            <a:r>
              <a:rPr lang="en-IN" sz="4000" dirty="0" smtClean="0"/>
              <a:t>Any </a:t>
            </a:r>
            <a:r>
              <a:rPr lang="en-IN" sz="4000" dirty="0"/>
              <a:t>repeat revascularization</a:t>
            </a:r>
          </a:p>
        </p:txBody>
      </p:sp>
      <p:sp>
        <p:nvSpPr>
          <p:cNvPr id="7" name="5-Point Star 6"/>
          <p:cNvSpPr/>
          <p:nvPr/>
        </p:nvSpPr>
        <p:spPr>
          <a:xfrm>
            <a:off x="4421874" y="1378424"/>
            <a:ext cx="655094" cy="73698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5-Point Star 7"/>
          <p:cNvSpPr/>
          <p:nvPr/>
        </p:nvSpPr>
        <p:spPr>
          <a:xfrm>
            <a:off x="4449172" y="2497542"/>
            <a:ext cx="668740" cy="64144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5-Point Star 8"/>
          <p:cNvSpPr/>
          <p:nvPr/>
        </p:nvSpPr>
        <p:spPr>
          <a:xfrm>
            <a:off x="4449170" y="3916907"/>
            <a:ext cx="709685" cy="668741"/>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4255362" y="364657"/>
            <a:ext cx="3097130" cy="584775"/>
          </a:xfrm>
          <a:prstGeom prst="rect">
            <a:avLst/>
          </a:prstGeom>
        </p:spPr>
        <p:txBody>
          <a:bodyPr wrap="none">
            <a:spAutoFit/>
          </a:bodyPr>
          <a:lstStyle/>
          <a:p>
            <a:r>
              <a:rPr lang="en-IN" sz="3200" dirty="0" smtClean="0"/>
              <a:t>Primary </a:t>
            </a:r>
            <a:r>
              <a:rPr lang="en-IN" sz="3200" dirty="0"/>
              <a:t>endpoint</a:t>
            </a:r>
          </a:p>
        </p:txBody>
      </p:sp>
      <p:sp>
        <p:nvSpPr>
          <p:cNvPr id="11" name="Left Brace 10"/>
          <p:cNvSpPr/>
          <p:nvPr/>
        </p:nvSpPr>
        <p:spPr>
          <a:xfrm>
            <a:off x="3289110" y="1296538"/>
            <a:ext cx="564881" cy="341194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2" name="Rectangle 11"/>
          <p:cNvSpPr/>
          <p:nvPr/>
        </p:nvSpPr>
        <p:spPr>
          <a:xfrm>
            <a:off x="1599946" y="2712072"/>
            <a:ext cx="1189941" cy="584775"/>
          </a:xfrm>
          <a:prstGeom prst="rect">
            <a:avLst/>
          </a:prstGeom>
        </p:spPr>
        <p:txBody>
          <a:bodyPr wrap="none">
            <a:spAutoFit/>
          </a:bodyPr>
          <a:lstStyle/>
          <a:p>
            <a:r>
              <a:rPr lang="en-IN" sz="3200" dirty="0"/>
              <a:t>MACE</a:t>
            </a:r>
          </a:p>
        </p:txBody>
      </p:sp>
      <p:sp>
        <p:nvSpPr>
          <p:cNvPr id="13" name="5-Point Star 12"/>
          <p:cNvSpPr/>
          <p:nvPr/>
        </p:nvSpPr>
        <p:spPr>
          <a:xfrm>
            <a:off x="2279176" y="5745708"/>
            <a:ext cx="368490" cy="395785"/>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p:cNvSpPr/>
          <p:nvPr/>
        </p:nvSpPr>
        <p:spPr>
          <a:xfrm>
            <a:off x="2788692" y="5794444"/>
            <a:ext cx="9002974" cy="461665"/>
          </a:xfrm>
          <a:prstGeom prst="rect">
            <a:avLst/>
          </a:prstGeom>
        </p:spPr>
        <p:txBody>
          <a:bodyPr wrap="square">
            <a:spAutoFit/>
          </a:bodyPr>
          <a:lstStyle/>
          <a:p>
            <a:r>
              <a:rPr lang="en-IN" sz="2400" dirty="0" smtClean="0"/>
              <a:t>At </a:t>
            </a:r>
            <a:r>
              <a:rPr lang="en-IN" sz="2400" dirty="0"/>
              <a:t>1 year after the index procedure among the RSS and </a:t>
            </a:r>
            <a:r>
              <a:rPr lang="en-IN" sz="2400" dirty="0" smtClean="0"/>
              <a:t>SRI subgroups</a:t>
            </a:r>
            <a:endParaRPr lang="en-IN" sz="2400" dirty="0"/>
          </a:p>
        </p:txBody>
      </p:sp>
    </p:spTree>
    <p:extLst>
      <p:ext uri="{BB962C8B-B14F-4D97-AF65-F5344CB8AC3E}">
        <p14:creationId xmlns:p14="http://schemas.microsoft.com/office/powerpoint/2010/main" val="42740968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A</a:t>
            </a:r>
            <a:r>
              <a:rPr lang="en-IN" dirty="0" smtClean="0"/>
              <a:t>nalyses repeated with 2-year follow-up data</a:t>
            </a:r>
          </a:p>
          <a:p>
            <a:endParaRPr lang="en-IN" dirty="0" smtClean="0"/>
          </a:p>
          <a:p>
            <a:r>
              <a:rPr lang="en-IN" dirty="0" smtClean="0"/>
              <a:t>An independent clinical events committee </a:t>
            </a:r>
            <a:r>
              <a:rPr lang="en-IN" dirty="0"/>
              <a:t>adjudicated all </a:t>
            </a:r>
            <a:r>
              <a:rPr lang="en-IN" dirty="0" smtClean="0"/>
              <a:t>events</a:t>
            </a:r>
          </a:p>
          <a:p>
            <a:pPr marL="0" indent="0">
              <a:buNone/>
            </a:pPr>
            <a:r>
              <a:rPr lang="en-IN" dirty="0" smtClean="0"/>
              <a:t>	(members blinded to treatment strategy)</a:t>
            </a:r>
            <a:endParaRPr lang="en-IN" dirty="0"/>
          </a:p>
        </p:txBody>
      </p:sp>
    </p:spTree>
    <p:extLst>
      <p:ext uri="{BB962C8B-B14F-4D97-AF65-F5344CB8AC3E}">
        <p14:creationId xmlns:p14="http://schemas.microsoft.com/office/powerpoint/2010/main" val="29761625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RESULTS</a:t>
            </a:r>
            <a:endParaRPr lang="en-IN" dirty="0"/>
          </a:p>
        </p:txBody>
      </p:sp>
      <p:sp>
        <p:nvSpPr>
          <p:cNvPr id="3" name="Content Placeholder 2"/>
          <p:cNvSpPr>
            <a:spLocks noGrp="1"/>
          </p:cNvSpPr>
          <p:nvPr>
            <p:ph idx="1"/>
          </p:nvPr>
        </p:nvSpPr>
        <p:spPr/>
        <p:txBody>
          <a:bodyPr>
            <a:normAutofit/>
          </a:bodyPr>
          <a:lstStyle/>
          <a:p>
            <a:endParaRPr lang="en-IN" dirty="0"/>
          </a:p>
        </p:txBody>
      </p:sp>
    </p:spTree>
    <p:extLst>
      <p:ext uri="{BB962C8B-B14F-4D97-AF65-F5344CB8AC3E}">
        <p14:creationId xmlns:p14="http://schemas.microsoft.com/office/powerpoint/2010/main" val="29324966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66363" y="2762618"/>
            <a:ext cx="7665493" cy="523220"/>
          </a:xfrm>
          <a:prstGeom prst="rect">
            <a:avLst/>
          </a:prstGeom>
        </p:spPr>
        <p:txBody>
          <a:bodyPr wrap="square">
            <a:spAutoFit/>
          </a:bodyPr>
          <a:lstStyle/>
          <a:p>
            <a:r>
              <a:rPr lang="en-IN" sz="2800" dirty="0"/>
              <a:t>Both pre- and post-procedural </a:t>
            </a:r>
            <a:r>
              <a:rPr lang="en-IN" sz="2800" dirty="0" smtClean="0"/>
              <a:t>angiograms available</a:t>
            </a:r>
            <a:endParaRPr lang="en-IN" sz="2800" dirty="0"/>
          </a:p>
        </p:txBody>
      </p:sp>
      <p:sp>
        <p:nvSpPr>
          <p:cNvPr id="5" name="Rectangle 4"/>
          <p:cNvSpPr/>
          <p:nvPr/>
        </p:nvSpPr>
        <p:spPr>
          <a:xfrm>
            <a:off x="3266365" y="703830"/>
            <a:ext cx="6096000" cy="523220"/>
          </a:xfrm>
          <a:prstGeom prst="rect">
            <a:avLst/>
          </a:prstGeom>
        </p:spPr>
        <p:txBody>
          <a:bodyPr>
            <a:spAutoFit/>
          </a:bodyPr>
          <a:lstStyle/>
          <a:p>
            <a:r>
              <a:rPr lang="en-IN" sz="2800" dirty="0" smtClean="0"/>
              <a:t>FFR-guided </a:t>
            </a:r>
            <a:r>
              <a:rPr lang="en-IN" sz="2800" dirty="0"/>
              <a:t>PCI cohort of the FAME </a:t>
            </a:r>
            <a:r>
              <a:rPr lang="en-IN" sz="2800" dirty="0" smtClean="0"/>
              <a:t>trial</a:t>
            </a:r>
            <a:endParaRPr lang="en-IN" sz="2800" dirty="0"/>
          </a:p>
        </p:txBody>
      </p:sp>
      <p:sp>
        <p:nvSpPr>
          <p:cNvPr id="6" name="Rectangle 5"/>
          <p:cNvSpPr/>
          <p:nvPr/>
        </p:nvSpPr>
        <p:spPr>
          <a:xfrm>
            <a:off x="5013631" y="2070626"/>
            <a:ext cx="6005042" cy="523220"/>
          </a:xfrm>
          <a:prstGeom prst="rect">
            <a:avLst/>
          </a:prstGeom>
        </p:spPr>
        <p:txBody>
          <a:bodyPr wrap="none">
            <a:spAutoFit/>
          </a:bodyPr>
          <a:lstStyle/>
          <a:p>
            <a:r>
              <a:rPr lang="en-IN" sz="2400" dirty="0"/>
              <a:t>unavailability of a post-procedural </a:t>
            </a:r>
            <a:r>
              <a:rPr lang="en-IN" sz="2400" dirty="0" smtClean="0"/>
              <a:t>angiogram</a:t>
            </a:r>
            <a:r>
              <a:rPr lang="en-IN" sz="2800" dirty="0" smtClean="0"/>
              <a:t> </a:t>
            </a:r>
            <a:endParaRPr lang="en-IN" sz="2800" dirty="0"/>
          </a:p>
        </p:txBody>
      </p:sp>
      <p:sp>
        <p:nvSpPr>
          <p:cNvPr id="7" name="Rectangle 6"/>
          <p:cNvSpPr/>
          <p:nvPr/>
        </p:nvSpPr>
        <p:spPr>
          <a:xfrm>
            <a:off x="2102299" y="842329"/>
            <a:ext cx="732893" cy="523220"/>
          </a:xfrm>
          <a:prstGeom prst="rect">
            <a:avLst/>
          </a:prstGeom>
        </p:spPr>
        <p:txBody>
          <a:bodyPr wrap="none">
            <a:spAutoFit/>
          </a:bodyPr>
          <a:lstStyle/>
          <a:p>
            <a:r>
              <a:rPr lang="en-IN" sz="2800" dirty="0"/>
              <a:t>509</a:t>
            </a:r>
          </a:p>
        </p:txBody>
      </p:sp>
      <p:sp>
        <p:nvSpPr>
          <p:cNvPr id="8" name="Rectangle 7"/>
          <p:cNvSpPr/>
          <p:nvPr/>
        </p:nvSpPr>
        <p:spPr>
          <a:xfrm>
            <a:off x="2038325" y="2776235"/>
            <a:ext cx="732893" cy="523220"/>
          </a:xfrm>
          <a:prstGeom prst="rect">
            <a:avLst/>
          </a:prstGeom>
        </p:spPr>
        <p:txBody>
          <a:bodyPr wrap="none">
            <a:spAutoFit/>
          </a:bodyPr>
          <a:lstStyle/>
          <a:p>
            <a:r>
              <a:rPr lang="en-IN" sz="2800" dirty="0"/>
              <a:t>427</a:t>
            </a:r>
          </a:p>
        </p:txBody>
      </p:sp>
      <p:sp>
        <p:nvSpPr>
          <p:cNvPr id="9" name="Curved Right Arrow 8"/>
          <p:cNvSpPr/>
          <p:nvPr/>
        </p:nvSpPr>
        <p:spPr>
          <a:xfrm>
            <a:off x="4258102" y="1323833"/>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0" name="Down Arrow 9"/>
          <p:cNvSpPr/>
          <p:nvPr/>
        </p:nvSpPr>
        <p:spPr>
          <a:xfrm>
            <a:off x="3780430" y="1201004"/>
            <a:ext cx="368488" cy="16513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Oval 10"/>
          <p:cNvSpPr/>
          <p:nvPr/>
        </p:nvSpPr>
        <p:spPr>
          <a:xfrm>
            <a:off x="1992572" y="614150"/>
            <a:ext cx="914400" cy="914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Oval 11"/>
          <p:cNvSpPr/>
          <p:nvPr/>
        </p:nvSpPr>
        <p:spPr>
          <a:xfrm>
            <a:off x="1937982" y="2552132"/>
            <a:ext cx="914400" cy="914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1342030" y="4275499"/>
            <a:ext cx="7337946" cy="461665"/>
          </a:xfrm>
          <a:prstGeom prst="rect">
            <a:avLst/>
          </a:prstGeom>
        </p:spPr>
        <p:txBody>
          <a:bodyPr wrap="square">
            <a:spAutoFit/>
          </a:bodyPr>
          <a:lstStyle/>
          <a:p>
            <a:r>
              <a:rPr lang="en-IN" sz="2400" dirty="0"/>
              <a:t>Patient characteristics, including age, sex, </a:t>
            </a:r>
            <a:r>
              <a:rPr lang="en-IN" sz="2400" dirty="0" smtClean="0"/>
              <a:t>comorbidities</a:t>
            </a:r>
            <a:endParaRPr lang="en-IN" sz="2400" dirty="0"/>
          </a:p>
        </p:txBody>
      </p:sp>
      <p:sp>
        <p:nvSpPr>
          <p:cNvPr id="14" name="Rectangle 13"/>
          <p:cNvSpPr/>
          <p:nvPr/>
        </p:nvSpPr>
        <p:spPr>
          <a:xfrm>
            <a:off x="1358010" y="5537158"/>
            <a:ext cx="4730339" cy="461665"/>
          </a:xfrm>
          <a:prstGeom prst="rect">
            <a:avLst/>
          </a:prstGeom>
        </p:spPr>
        <p:txBody>
          <a:bodyPr wrap="square">
            <a:spAutoFit/>
          </a:bodyPr>
          <a:lstStyle/>
          <a:p>
            <a:r>
              <a:rPr lang="en-IN" sz="2400" dirty="0"/>
              <a:t>R</a:t>
            </a:r>
            <a:r>
              <a:rPr lang="en-IN" sz="2400" dirty="0" smtClean="0"/>
              <a:t>ate </a:t>
            </a:r>
            <a:r>
              <a:rPr lang="en-IN" sz="2400" dirty="0"/>
              <a:t>of MACE at 1 and 2 years</a:t>
            </a:r>
          </a:p>
        </p:txBody>
      </p:sp>
      <p:sp>
        <p:nvSpPr>
          <p:cNvPr id="15" name="Rectangle 14"/>
          <p:cNvSpPr/>
          <p:nvPr/>
        </p:nvSpPr>
        <p:spPr>
          <a:xfrm>
            <a:off x="8792864" y="4672492"/>
            <a:ext cx="3399136" cy="830997"/>
          </a:xfrm>
          <a:prstGeom prst="rect">
            <a:avLst/>
          </a:prstGeom>
        </p:spPr>
        <p:txBody>
          <a:bodyPr wrap="none">
            <a:spAutoFit/>
          </a:bodyPr>
          <a:lstStyle/>
          <a:p>
            <a:r>
              <a:rPr lang="en-IN" sz="2400" dirty="0"/>
              <a:t>similar </a:t>
            </a:r>
            <a:r>
              <a:rPr lang="en-IN" sz="2400" dirty="0" smtClean="0"/>
              <a:t>between </a:t>
            </a:r>
            <a:r>
              <a:rPr lang="en-IN" sz="2400" dirty="0"/>
              <a:t>included </a:t>
            </a:r>
            <a:endParaRPr lang="en-IN" sz="2400" dirty="0" smtClean="0"/>
          </a:p>
          <a:p>
            <a:r>
              <a:rPr lang="en-IN" sz="2400" dirty="0" smtClean="0"/>
              <a:t>and </a:t>
            </a:r>
            <a:r>
              <a:rPr lang="en-IN" sz="2400" dirty="0"/>
              <a:t>excluded patients</a:t>
            </a:r>
          </a:p>
        </p:txBody>
      </p:sp>
      <p:sp>
        <p:nvSpPr>
          <p:cNvPr id="16" name="Rectangle 15"/>
          <p:cNvSpPr/>
          <p:nvPr/>
        </p:nvSpPr>
        <p:spPr>
          <a:xfrm>
            <a:off x="1352719" y="4960445"/>
            <a:ext cx="5991438" cy="461665"/>
          </a:xfrm>
          <a:prstGeom prst="rect">
            <a:avLst/>
          </a:prstGeom>
        </p:spPr>
        <p:txBody>
          <a:bodyPr wrap="square">
            <a:spAutoFit/>
          </a:bodyPr>
          <a:lstStyle/>
          <a:p>
            <a:r>
              <a:rPr lang="en-IN" sz="2400" dirty="0" smtClean="0"/>
              <a:t>Number </a:t>
            </a:r>
            <a:r>
              <a:rPr lang="en-IN" sz="2400" dirty="0"/>
              <a:t>of lesions intended </a:t>
            </a:r>
            <a:r>
              <a:rPr lang="en-IN" sz="2400" dirty="0" smtClean="0"/>
              <a:t>to be </a:t>
            </a:r>
            <a:r>
              <a:rPr lang="en-IN" sz="2400" dirty="0"/>
              <a:t>treated</a:t>
            </a:r>
          </a:p>
        </p:txBody>
      </p:sp>
      <p:sp>
        <p:nvSpPr>
          <p:cNvPr id="19" name="Right Brace 18"/>
          <p:cNvSpPr/>
          <p:nvPr/>
        </p:nvSpPr>
        <p:spPr>
          <a:xfrm>
            <a:off x="8420668" y="4476465"/>
            <a:ext cx="586853" cy="13374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20" name="Rectangle 19"/>
          <p:cNvSpPr/>
          <p:nvPr/>
        </p:nvSpPr>
        <p:spPr>
          <a:xfrm>
            <a:off x="727879" y="6067400"/>
            <a:ext cx="11172968" cy="461665"/>
          </a:xfrm>
          <a:prstGeom prst="rect">
            <a:avLst/>
          </a:prstGeom>
        </p:spPr>
        <p:txBody>
          <a:bodyPr wrap="square">
            <a:spAutoFit/>
          </a:bodyPr>
          <a:lstStyle/>
          <a:p>
            <a:r>
              <a:rPr lang="en-IN" sz="2400" dirty="0">
                <a:solidFill>
                  <a:srgbClr val="0070C0"/>
                </a:solidFill>
              </a:rPr>
              <a:t>Higher incidence of unstable angina in the included patients (31.9% vs. 17.2%, p &lt; 0.01)</a:t>
            </a:r>
          </a:p>
        </p:txBody>
      </p:sp>
    </p:spTree>
    <p:extLst>
      <p:ext uri="{BB962C8B-B14F-4D97-AF65-F5344CB8AC3E}">
        <p14:creationId xmlns:p14="http://schemas.microsoft.com/office/powerpoint/2010/main" val="4225211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In 427 patients with both pre- and </a:t>
            </a:r>
            <a:r>
              <a:rPr lang="en-IN" dirty="0" smtClean="0"/>
              <a:t>post-procedural angiograms</a:t>
            </a:r>
            <a:r>
              <a:rPr lang="en-IN" dirty="0"/>
              <a:t>, the mean SS, FSS, RSS, and SRI </a:t>
            </a:r>
            <a:r>
              <a:rPr lang="en-IN" dirty="0" smtClean="0"/>
              <a:t>were 14.4  </a:t>
            </a:r>
            <a:r>
              <a:rPr lang="en-IN" dirty="0"/>
              <a:t>7.2, 10.8  8.0, 6.5  5.8, and 55.1  32.5</a:t>
            </a:r>
            <a:r>
              <a:rPr lang="en-IN" dirty="0" smtClean="0"/>
              <a:t>%, respectively</a:t>
            </a:r>
            <a:r>
              <a:rPr lang="en-IN" dirty="0"/>
              <a:t>. </a:t>
            </a:r>
            <a:endParaRPr lang="en-IN" dirty="0" smtClean="0"/>
          </a:p>
          <a:p>
            <a:r>
              <a:rPr lang="en-IN" dirty="0" smtClean="0"/>
              <a:t>The </a:t>
            </a:r>
            <a:r>
              <a:rPr lang="en-IN" dirty="0" err="1"/>
              <a:t>intraobserver</a:t>
            </a:r>
            <a:r>
              <a:rPr lang="en-IN" dirty="0"/>
              <a:t> variability of the </a:t>
            </a:r>
            <a:r>
              <a:rPr lang="en-IN" dirty="0" smtClean="0"/>
              <a:t>RSS using </a:t>
            </a:r>
            <a:r>
              <a:rPr lang="en-IN" dirty="0"/>
              <a:t>the </a:t>
            </a:r>
            <a:r>
              <a:rPr lang="en-IN" dirty="0" err="1"/>
              <a:t>intraclass</a:t>
            </a:r>
            <a:r>
              <a:rPr lang="en-IN" dirty="0"/>
              <a:t> correlation analysis was </a:t>
            </a:r>
            <a:r>
              <a:rPr lang="en-IN" dirty="0" smtClean="0"/>
              <a:t>0.95, 95</a:t>
            </a:r>
            <a:r>
              <a:rPr lang="en-IN" dirty="0"/>
              <a:t>% CI: 0.92 to 0.97 (p &lt; 0.001</a:t>
            </a:r>
            <a:r>
              <a:rPr lang="en-IN" dirty="0" smtClean="0"/>
              <a:t>)</a:t>
            </a:r>
            <a:endParaRPr lang="en-IN" dirty="0" smtClean="0"/>
          </a:p>
          <a:p>
            <a:r>
              <a:rPr lang="en-IN" dirty="0" err="1" smtClean="0"/>
              <a:t>interobserver</a:t>
            </a:r>
            <a:r>
              <a:rPr lang="en-IN" dirty="0" smtClean="0"/>
              <a:t> variability </a:t>
            </a:r>
            <a:r>
              <a:rPr lang="en-IN" dirty="0"/>
              <a:t>of the RSS using the </a:t>
            </a:r>
            <a:r>
              <a:rPr lang="en-IN" dirty="0" err="1" smtClean="0"/>
              <a:t>intraclass</a:t>
            </a:r>
            <a:r>
              <a:rPr lang="en-IN" dirty="0" smtClean="0"/>
              <a:t> correlation </a:t>
            </a:r>
            <a:r>
              <a:rPr lang="en-IN" dirty="0"/>
              <a:t>analysis was 0.92, 95% CI: 0.87 to </a:t>
            </a:r>
            <a:r>
              <a:rPr lang="en-IN" dirty="0" smtClean="0"/>
              <a:t>0.96 (p </a:t>
            </a:r>
            <a:r>
              <a:rPr lang="en-IN" dirty="0"/>
              <a:t>&lt; </a:t>
            </a:r>
            <a:r>
              <a:rPr lang="en-IN" dirty="0" smtClean="0"/>
              <a:t>0.001)</a:t>
            </a:r>
            <a:endParaRPr lang="en-IN" dirty="0"/>
          </a:p>
        </p:txBody>
      </p:sp>
    </p:spTree>
    <p:extLst>
      <p:ext uri="{BB962C8B-B14F-4D97-AF65-F5344CB8AC3E}">
        <p14:creationId xmlns:p14="http://schemas.microsoft.com/office/powerpoint/2010/main" val="3465982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02098608"/>
              </p:ext>
            </p:extLst>
          </p:nvPr>
        </p:nvGraphicFramePr>
        <p:xfrm>
          <a:off x="797257" y="1457135"/>
          <a:ext cx="10515600" cy="3444240"/>
        </p:xfrm>
        <a:graphic>
          <a:graphicData uri="http://schemas.openxmlformats.org/drawingml/2006/table">
            <a:tbl>
              <a:tblPr firstRow="1" bandRow="1">
                <a:tableStyleId>{8799B23B-EC83-4686-B30A-512413B5E67A}</a:tableStyleId>
              </a:tblPr>
              <a:tblGrid>
                <a:gridCol w="3505200"/>
                <a:gridCol w="3505200"/>
                <a:gridCol w="3505200"/>
              </a:tblGrid>
              <a:tr h="370840">
                <a:tc>
                  <a:txBody>
                    <a:bodyPr/>
                    <a:lstStyle/>
                    <a:p>
                      <a:pPr algn="ctr"/>
                      <a:r>
                        <a:rPr lang="en-US" sz="2800" dirty="0" smtClean="0"/>
                        <a:t>SCORE</a:t>
                      </a:r>
                      <a:endParaRPr lang="en-IN"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000" dirty="0" smtClean="0"/>
                        <a:t>pre- procedural angiogram</a:t>
                      </a:r>
                    </a:p>
                  </a:txBody>
                  <a:tcPr/>
                </a:tc>
                <a:tc>
                  <a:txBody>
                    <a:bodyPr/>
                    <a:lstStyle/>
                    <a:p>
                      <a:pPr algn="ctr"/>
                      <a:r>
                        <a:rPr lang="en-IN" sz="2000" dirty="0" smtClean="0"/>
                        <a:t>post-procedural angiogram</a:t>
                      </a:r>
                      <a:endParaRPr lang="en-IN" sz="2000" dirty="0"/>
                    </a:p>
                  </a:txBody>
                  <a:tcPr/>
                </a:tc>
              </a:tr>
              <a:tr h="370840">
                <a:tc>
                  <a:txBody>
                    <a:bodyPr/>
                    <a:lstStyle/>
                    <a:p>
                      <a:pPr algn="ctr"/>
                      <a:r>
                        <a:rPr lang="en-IN" sz="2800" dirty="0" smtClean="0"/>
                        <a:t>SS</a:t>
                      </a:r>
                      <a:endParaRPr lang="en-IN" sz="2800" dirty="0"/>
                    </a:p>
                  </a:txBody>
                  <a:tcPr/>
                </a:tc>
                <a:tc>
                  <a:txBody>
                    <a:bodyPr/>
                    <a:lstStyle/>
                    <a:p>
                      <a:pPr algn="ctr"/>
                      <a:r>
                        <a:rPr lang="en-IN" sz="2800" dirty="0" smtClean="0"/>
                        <a:t>14.4</a:t>
                      </a:r>
                      <a:endParaRPr lang="en-IN"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800" dirty="0" smtClean="0"/>
                        <a:t>7.2</a:t>
                      </a:r>
                    </a:p>
                    <a:p>
                      <a:pPr algn="ctr"/>
                      <a:endParaRPr lang="en-IN" sz="2800" dirty="0"/>
                    </a:p>
                  </a:txBody>
                  <a:tcPr/>
                </a:tc>
              </a:tr>
              <a:tr h="370840">
                <a:tc>
                  <a:txBody>
                    <a:bodyPr/>
                    <a:lstStyle/>
                    <a:p>
                      <a:pPr algn="ctr"/>
                      <a:r>
                        <a:rPr lang="en-IN" sz="2800" dirty="0" smtClean="0"/>
                        <a:t>FSS</a:t>
                      </a:r>
                      <a:endParaRPr lang="en-IN"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800" dirty="0" smtClean="0"/>
                        <a:t>10.8</a:t>
                      </a:r>
                    </a:p>
                    <a:p>
                      <a:pPr algn="ctr"/>
                      <a:endParaRPr lang="en-IN"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800" dirty="0" smtClean="0"/>
                        <a:t>8.0</a:t>
                      </a:r>
                    </a:p>
                    <a:p>
                      <a:pPr algn="ctr"/>
                      <a:endParaRPr lang="en-IN" sz="2800" dirty="0"/>
                    </a:p>
                  </a:txBody>
                  <a:tcPr/>
                </a:tc>
              </a:tr>
              <a:tr h="370840">
                <a:tc>
                  <a:txBody>
                    <a:bodyPr/>
                    <a:lstStyle/>
                    <a:p>
                      <a:pPr algn="ctr"/>
                      <a:r>
                        <a:rPr lang="en-IN" sz="2800" dirty="0" smtClean="0"/>
                        <a:t>RSS</a:t>
                      </a:r>
                      <a:endParaRPr lang="en-IN" sz="2800" dirty="0"/>
                    </a:p>
                  </a:txBody>
                  <a:tcPr/>
                </a:tc>
                <a:tc>
                  <a:txBody>
                    <a:bodyPr/>
                    <a:lstStyle/>
                    <a:p>
                      <a:pPr algn="ctr"/>
                      <a:r>
                        <a:rPr lang="en-IN" sz="2800" dirty="0" smtClean="0"/>
                        <a:t>6.5</a:t>
                      </a:r>
                      <a:endParaRPr lang="en-IN" sz="2800" dirty="0"/>
                    </a:p>
                  </a:txBody>
                  <a:tcPr/>
                </a:tc>
                <a:tc>
                  <a:txBody>
                    <a:bodyPr/>
                    <a:lstStyle/>
                    <a:p>
                      <a:pPr algn="ctr"/>
                      <a:r>
                        <a:rPr lang="en-IN" sz="2800" dirty="0" smtClean="0"/>
                        <a:t>5.8</a:t>
                      </a:r>
                      <a:endParaRPr lang="en-IN" sz="2800" dirty="0"/>
                    </a:p>
                  </a:txBody>
                  <a:tcPr/>
                </a:tc>
              </a:tr>
              <a:tr h="370840">
                <a:tc>
                  <a:txBody>
                    <a:bodyPr/>
                    <a:lstStyle/>
                    <a:p>
                      <a:pPr algn="ctr"/>
                      <a:r>
                        <a:rPr lang="en-IN" sz="2800" dirty="0" smtClean="0"/>
                        <a:t>SRI</a:t>
                      </a:r>
                      <a:endParaRPr lang="en-IN" sz="2800" dirty="0"/>
                    </a:p>
                  </a:txBody>
                  <a:tcPr/>
                </a:tc>
                <a:tc>
                  <a:txBody>
                    <a:bodyPr/>
                    <a:lstStyle/>
                    <a:p>
                      <a:pPr algn="ctr"/>
                      <a:r>
                        <a:rPr lang="en-IN" sz="2800" dirty="0" smtClean="0"/>
                        <a:t>55.1%</a:t>
                      </a:r>
                      <a:endParaRPr lang="en-IN" sz="2800" dirty="0"/>
                    </a:p>
                  </a:txBody>
                  <a:tcPr/>
                </a:tc>
                <a:tc>
                  <a:txBody>
                    <a:bodyPr/>
                    <a:lstStyle/>
                    <a:p>
                      <a:pPr algn="ctr"/>
                      <a:r>
                        <a:rPr lang="en-IN" sz="2800" dirty="0" smtClean="0"/>
                        <a:t>32.5%</a:t>
                      </a:r>
                      <a:endParaRPr lang="en-IN" sz="2800" dirty="0"/>
                    </a:p>
                  </a:txBody>
                  <a:tcPr/>
                </a:tc>
              </a:tr>
            </a:tbl>
          </a:graphicData>
        </a:graphic>
      </p:graphicFrame>
    </p:spTree>
    <p:extLst>
      <p:ext uri="{BB962C8B-B14F-4D97-AF65-F5344CB8AC3E}">
        <p14:creationId xmlns:p14="http://schemas.microsoft.com/office/powerpoint/2010/main" val="5043736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dirty="0"/>
              <a:t>CORRELATIONS BETWEEN DIFFERENT </a:t>
            </a:r>
            <a:r>
              <a:rPr lang="en-IN" sz="3200" dirty="0" smtClean="0"/>
              <a:t>SCORING SYSTEMS</a:t>
            </a:r>
            <a:endParaRPr lang="en-IN" sz="3200" dirty="0"/>
          </a:p>
        </p:txBody>
      </p:sp>
      <p:sp>
        <p:nvSpPr>
          <p:cNvPr id="3" name="Content Placeholder 2"/>
          <p:cNvSpPr>
            <a:spLocks noGrp="1"/>
          </p:cNvSpPr>
          <p:nvPr>
            <p:ph idx="1"/>
          </p:nvPr>
        </p:nvSpPr>
        <p:spPr/>
        <p:txBody>
          <a:bodyPr>
            <a:normAutofit/>
          </a:bodyPr>
          <a:lstStyle/>
          <a:p>
            <a:endParaRPr lang="en-IN" dirty="0"/>
          </a:p>
        </p:txBody>
      </p:sp>
    </p:spTree>
    <p:extLst>
      <p:ext uri="{BB962C8B-B14F-4D97-AF65-F5344CB8AC3E}">
        <p14:creationId xmlns:p14="http://schemas.microsoft.com/office/powerpoint/2010/main" val="1653653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3"/>
          <a:stretch>
            <a:fillRect/>
          </a:stretch>
        </p:blipFill>
        <p:spPr>
          <a:xfrm>
            <a:off x="577707" y="862802"/>
            <a:ext cx="5522844" cy="5200221"/>
          </a:xfrm>
          <a:prstGeom prst="rect">
            <a:avLst/>
          </a:prstGeom>
        </p:spPr>
      </p:pic>
      <p:pic>
        <p:nvPicPr>
          <p:cNvPr id="6" name="Picture 5"/>
          <p:cNvPicPr>
            <a:picLocks noChangeAspect="1"/>
          </p:cNvPicPr>
          <p:nvPr/>
        </p:nvPicPr>
        <p:blipFill>
          <a:blip r:embed="rId4"/>
          <a:stretch>
            <a:fillRect/>
          </a:stretch>
        </p:blipFill>
        <p:spPr>
          <a:xfrm>
            <a:off x="5882185" y="846703"/>
            <a:ext cx="5563214" cy="5123551"/>
          </a:xfrm>
          <a:prstGeom prst="rect">
            <a:avLst/>
          </a:prstGeom>
        </p:spPr>
      </p:pic>
      <p:sp>
        <p:nvSpPr>
          <p:cNvPr id="7" name="Rectangle 6"/>
          <p:cNvSpPr/>
          <p:nvPr/>
        </p:nvSpPr>
        <p:spPr>
          <a:xfrm>
            <a:off x="1096370" y="6203877"/>
            <a:ext cx="10954603" cy="400110"/>
          </a:xfrm>
          <a:prstGeom prst="rect">
            <a:avLst/>
          </a:prstGeom>
        </p:spPr>
        <p:txBody>
          <a:bodyPr wrap="square">
            <a:spAutoFit/>
          </a:bodyPr>
          <a:lstStyle/>
          <a:p>
            <a:r>
              <a:rPr lang="en-IN" sz="2000" dirty="0">
                <a:solidFill>
                  <a:srgbClr val="0070C0"/>
                </a:solidFill>
              </a:rPr>
              <a:t>integration of functional information into the RSS and SRI should improve the prognostic value</a:t>
            </a:r>
          </a:p>
        </p:txBody>
      </p:sp>
    </p:spTree>
    <p:extLst>
      <p:ext uri="{BB962C8B-B14F-4D97-AF65-F5344CB8AC3E}">
        <p14:creationId xmlns:p14="http://schemas.microsoft.com/office/powerpoint/2010/main" val="281565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3"/>
          <a:stretch>
            <a:fillRect/>
          </a:stretch>
        </p:blipFill>
        <p:spPr>
          <a:xfrm>
            <a:off x="2811439" y="528904"/>
            <a:ext cx="5605499" cy="5162165"/>
          </a:xfrm>
          <a:prstGeom prst="rect">
            <a:avLst/>
          </a:prstGeom>
        </p:spPr>
      </p:pic>
    </p:spTree>
    <p:extLst>
      <p:ext uri="{BB962C8B-B14F-4D97-AF65-F5344CB8AC3E}">
        <p14:creationId xmlns:p14="http://schemas.microsoft.com/office/powerpoint/2010/main" val="33823955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 name="Picture 4"/>
          <p:cNvPicPr>
            <a:picLocks noChangeAspect="1"/>
          </p:cNvPicPr>
          <p:nvPr/>
        </p:nvPicPr>
        <p:blipFill>
          <a:blip r:embed="rId3"/>
          <a:stretch>
            <a:fillRect/>
          </a:stretch>
        </p:blipFill>
        <p:spPr>
          <a:xfrm>
            <a:off x="6127845" y="440637"/>
            <a:ext cx="5431858" cy="5114550"/>
          </a:xfrm>
          <a:prstGeom prst="rect">
            <a:avLst/>
          </a:prstGeom>
        </p:spPr>
      </p:pic>
      <p:pic>
        <p:nvPicPr>
          <p:cNvPr id="7" name="Content Placeholder 6"/>
          <p:cNvPicPr>
            <a:picLocks noGrp="1" noChangeAspect="1"/>
          </p:cNvPicPr>
          <p:nvPr>
            <p:ph idx="1"/>
          </p:nvPr>
        </p:nvPicPr>
        <p:blipFill>
          <a:blip r:embed="rId4"/>
          <a:stretch>
            <a:fillRect/>
          </a:stretch>
        </p:blipFill>
        <p:spPr>
          <a:xfrm>
            <a:off x="333114" y="338018"/>
            <a:ext cx="5596673" cy="5271211"/>
          </a:xfrm>
          <a:prstGeom prst="rect">
            <a:avLst/>
          </a:prstGeom>
        </p:spPr>
      </p:pic>
      <p:sp>
        <p:nvSpPr>
          <p:cNvPr id="8" name="Rectangle 7"/>
          <p:cNvSpPr/>
          <p:nvPr/>
        </p:nvSpPr>
        <p:spPr>
          <a:xfrm>
            <a:off x="250209" y="5737831"/>
            <a:ext cx="11773469" cy="830997"/>
          </a:xfrm>
          <a:prstGeom prst="rect">
            <a:avLst/>
          </a:prstGeom>
        </p:spPr>
        <p:txBody>
          <a:bodyPr wrap="square">
            <a:spAutoFit/>
          </a:bodyPr>
          <a:lstStyle/>
          <a:p>
            <a:r>
              <a:rPr lang="en-IN" sz="2400" dirty="0">
                <a:solidFill>
                  <a:srgbClr val="0070C0"/>
                </a:solidFill>
              </a:rPr>
              <a:t>finding that the SRI positively correlated with the FSS explains that the SRI had no prognostic value because the SRI should be negatively correlated with the FSS to be </a:t>
            </a:r>
            <a:r>
              <a:rPr lang="en-IN" sz="2400" dirty="0" smtClean="0">
                <a:solidFill>
                  <a:srgbClr val="0070C0"/>
                </a:solidFill>
              </a:rPr>
              <a:t>prognostic</a:t>
            </a:r>
            <a:endParaRPr lang="en-IN" sz="2400" dirty="0">
              <a:solidFill>
                <a:srgbClr val="0070C0"/>
              </a:solidFill>
            </a:endParaRPr>
          </a:p>
        </p:txBody>
      </p:sp>
    </p:spTree>
    <p:extLst>
      <p:ext uri="{BB962C8B-B14F-4D97-AF65-F5344CB8AC3E}">
        <p14:creationId xmlns:p14="http://schemas.microsoft.com/office/powerpoint/2010/main" val="304426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a:t>S</a:t>
            </a:r>
            <a:r>
              <a:rPr lang="en-IN" dirty="0" smtClean="0"/>
              <a:t>ophisticated </a:t>
            </a:r>
            <a:r>
              <a:rPr lang="en-IN" dirty="0" err="1" smtClean="0"/>
              <a:t>noninvasive</a:t>
            </a:r>
            <a:r>
              <a:rPr lang="en-IN" dirty="0" smtClean="0"/>
              <a:t> imaging modalities available</a:t>
            </a:r>
          </a:p>
          <a:p>
            <a:endParaRPr lang="en-IN" dirty="0" smtClean="0"/>
          </a:p>
          <a:p>
            <a:r>
              <a:rPr lang="en-IN" dirty="0" smtClean="0"/>
              <a:t>Final common diagnostic pathway - coronary angiography -  obstructive CAD - myocardial revascularization</a:t>
            </a:r>
            <a:endParaRPr lang="en-IN" dirty="0"/>
          </a:p>
        </p:txBody>
      </p:sp>
    </p:spTree>
    <p:extLst>
      <p:ext uri="{BB962C8B-B14F-4D97-AF65-F5344CB8AC3E}">
        <p14:creationId xmlns:p14="http://schemas.microsoft.com/office/powerpoint/2010/main" val="15520974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 name="Content Placeholder 3"/>
          <p:cNvPicPr>
            <a:picLocks noChangeAspect="1"/>
          </p:cNvPicPr>
          <p:nvPr/>
        </p:nvPicPr>
        <p:blipFill>
          <a:blip r:embed="rId3"/>
          <a:stretch>
            <a:fillRect/>
          </a:stretch>
        </p:blipFill>
        <p:spPr>
          <a:xfrm>
            <a:off x="2961564" y="398780"/>
            <a:ext cx="5858719" cy="5663582"/>
          </a:xfrm>
          <a:prstGeom prst="rect">
            <a:avLst/>
          </a:prstGeom>
        </p:spPr>
      </p:pic>
      <p:sp>
        <p:nvSpPr>
          <p:cNvPr id="6" name="Content Placeholder 5"/>
          <p:cNvSpPr>
            <a:spLocks noGrp="1"/>
          </p:cNvSpPr>
          <p:nvPr>
            <p:ph idx="1"/>
          </p:nvPr>
        </p:nvSpPr>
        <p:spPr/>
        <p:txBody>
          <a:bodyPr/>
          <a:lstStyle/>
          <a:p>
            <a:endParaRPr lang="en-IN" dirty="0"/>
          </a:p>
        </p:txBody>
      </p:sp>
    </p:spTree>
    <p:extLst>
      <p:ext uri="{BB962C8B-B14F-4D97-AF65-F5344CB8AC3E}">
        <p14:creationId xmlns:p14="http://schemas.microsoft.com/office/powerpoint/2010/main" val="16754083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700" dirty="0"/>
              <a:t>COMPARISONS OF BASELINE DATA AMONG THE RSS AND SRI </a:t>
            </a:r>
            <a:r>
              <a:rPr lang="en-IN" sz="2700" dirty="0" smtClean="0"/>
              <a:t>SUBGROUPS</a:t>
            </a:r>
            <a:endParaRPr lang="en-IN" dirty="0"/>
          </a:p>
        </p:txBody>
      </p:sp>
      <p:sp>
        <p:nvSpPr>
          <p:cNvPr id="3" name="Content Placeholder 2"/>
          <p:cNvSpPr>
            <a:spLocks noGrp="1"/>
          </p:cNvSpPr>
          <p:nvPr>
            <p:ph idx="1"/>
          </p:nvPr>
        </p:nvSpPr>
        <p:spPr/>
        <p:txBody>
          <a:bodyPr>
            <a:normAutofit/>
          </a:bodyPr>
          <a:lstStyle/>
          <a:p>
            <a:r>
              <a:rPr lang="en-IN" dirty="0" smtClean="0"/>
              <a:t>Baseline </a:t>
            </a:r>
            <a:r>
              <a:rPr lang="en-IN" dirty="0"/>
              <a:t>patient clinical characteristics were </a:t>
            </a:r>
            <a:r>
              <a:rPr lang="en-IN" dirty="0" smtClean="0"/>
              <a:t>similar among </a:t>
            </a:r>
            <a:r>
              <a:rPr lang="en-IN" dirty="0"/>
              <a:t>the RSS and SRI </a:t>
            </a:r>
            <a:r>
              <a:rPr lang="en-IN" dirty="0" smtClean="0"/>
              <a:t>subgroups</a:t>
            </a:r>
          </a:p>
          <a:p>
            <a:endParaRPr lang="en-IN" dirty="0" smtClean="0"/>
          </a:p>
          <a:p>
            <a:r>
              <a:rPr lang="en-IN" dirty="0" smtClean="0"/>
              <a:t>Except for</a:t>
            </a:r>
          </a:p>
          <a:p>
            <a:pPr lvl="1"/>
            <a:r>
              <a:rPr lang="en-IN" dirty="0"/>
              <a:t>D</a:t>
            </a:r>
            <a:r>
              <a:rPr lang="en-IN" dirty="0" smtClean="0"/>
              <a:t>iabetes </a:t>
            </a:r>
            <a:r>
              <a:rPr lang="en-IN" dirty="0"/>
              <a:t>in the RSS and SRI </a:t>
            </a:r>
            <a:r>
              <a:rPr lang="en-IN" dirty="0" smtClean="0"/>
              <a:t>subgroups (p </a:t>
            </a:r>
            <a:r>
              <a:rPr lang="en-IN" dirty="0"/>
              <a:t>0.02 and </a:t>
            </a:r>
            <a:r>
              <a:rPr lang="en-IN" dirty="0" smtClean="0"/>
              <a:t>p 0.007)</a:t>
            </a:r>
          </a:p>
          <a:p>
            <a:pPr lvl="1"/>
            <a:r>
              <a:rPr lang="en-IN" dirty="0"/>
              <a:t>H</a:t>
            </a:r>
            <a:r>
              <a:rPr lang="en-IN" dirty="0" smtClean="0"/>
              <a:t>istory of </a:t>
            </a:r>
            <a:r>
              <a:rPr lang="en-IN" dirty="0"/>
              <a:t>myocardial infarction in the SRI </a:t>
            </a:r>
            <a:r>
              <a:rPr lang="en-IN" dirty="0" smtClean="0"/>
              <a:t>subgroups (p </a:t>
            </a:r>
            <a:r>
              <a:rPr lang="en-IN" dirty="0"/>
              <a:t>0.03</a:t>
            </a:r>
            <a:r>
              <a:rPr lang="en-IN" dirty="0" smtClean="0"/>
              <a:t>)</a:t>
            </a:r>
          </a:p>
          <a:p>
            <a:endParaRPr lang="en-IN" dirty="0" smtClean="0"/>
          </a:p>
          <a:p>
            <a:r>
              <a:rPr lang="en-IN" dirty="0" smtClean="0"/>
              <a:t>Diabetes </a:t>
            </a:r>
            <a:r>
              <a:rPr lang="en-IN" dirty="0"/>
              <a:t>was lowest </a:t>
            </a:r>
            <a:r>
              <a:rPr lang="en-IN" dirty="0" smtClean="0"/>
              <a:t>in patients </a:t>
            </a:r>
            <a:r>
              <a:rPr lang="en-IN" dirty="0"/>
              <a:t>with </a:t>
            </a:r>
            <a:r>
              <a:rPr lang="en-IN" dirty="0" smtClean="0"/>
              <a:t>RSS </a:t>
            </a:r>
            <a:r>
              <a:rPr lang="en-IN" dirty="0"/>
              <a:t>0 and </a:t>
            </a:r>
            <a:r>
              <a:rPr lang="en-IN" dirty="0" smtClean="0"/>
              <a:t>SRI 100</a:t>
            </a:r>
            <a:r>
              <a:rPr lang="en-IN" dirty="0"/>
              <a:t>%, which </a:t>
            </a:r>
            <a:r>
              <a:rPr lang="en-IN" dirty="0" smtClean="0"/>
              <a:t>represents </a:t>
            </a:r>
            <a:r>
              <a:rPr lang="en-IN" dirty="0" err="1" smtClean="0"/>
              <a:t>angiographically</a:t>
            </a:r>
            <a:r>
              <a:rPr lang="en-IN" dirty="0" smtClean="0"/>
              <a:t> </a:t>
            </a:r>
            <a:r>
              <a:rPr lang="en-IN" dirty="0"/>
              <a:t>complete </a:t>
            </a:r>
            <a:r>
              <a:rPr lang="en-IN" dirty="0" smtClean="0"/>
              <a:t>revascularization</a:t>
            </a:r>
            <a:endParaRPr lang="en-IN" dirty="0"/>
          </a:p>
        </p:txBody>
      </p:sp>
    </p:spTree>
    <p:extLst>
      <p:ext uri="{BB962C8B-B14F-4D97-AF65-F5344CB8AC3E}">
        <p14:creationId xmlns:p14="http://schemas.microsoft.com/office/powerpoint/2010/main" val="39523785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3"/>
          <a:stretch>
            <a:fillRect/>
          </a:stretch>
        </p:blipFill>
        <p:spPr>
          <a:xfrm>
            <a:off x="1146413" y="365314"/>
            <a:ext cx="9865428" cy="6260921"/>
          </a:xfrm>
          <a:prstGeom prst="rect">
            <a:avLst/>
          </a:prstGeom>
        </p:spPr>
      </p:pic>
      <p:sp>
        <p:nvSpPr>
          <p:cNvPr id="5" name="Oval 4"/>
          <p:cNvSpPr/>
          <p:nvPr/>
        </p:nvSpPr>
        <p:spPr>
          <a:xfrm>
            <a:off x="1160059" y="2265529"/>
            <a:ext cx="1528550" cy="3275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6749933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3"/>
          <a:stretch>
            <a:fillRect/>
          </a:stretch>
        </p:blipFill>
        <p:spPr>
          <a:xfrm>
            <a:off x="1303326" y="412455"/>
            <a:ext cx="9521053" cy="420058"/>
          </a:xfrm>
          <a:prstGeom prst="rect">
            <a:avLst/>
          </a:prstGeom>
        </p:spPr>
      </p:pic>
      <p:pic>
        <p:nvPicPr>
          <p:cNvPr id="5" name="Picture 4"/>
          <p:cNvPicPr>
            <a:picLocks noChangeAspect="1"/>
          </p:cNvPicPr>
          <p:nvPr/>
        </p:nvPicPr>
        <p:blipFill>
          <a:blip r:embed="rId4"/>
          <a:stretch>
            <a:fillRect/>
          </a:stretch>
        </p:blipFill>
        <p:spPr>
          <a:xfrm>
            <a:off x="1228298" y="810005"/>
            <a:ext cx="9652562" cy="5611774"/>
          </a:xfrm>
          <a:prstGeom prst="rect">
            <a:avLst/>
          </a:prstGeom>
        </p:spPr>
      </p:pic>
      <p:sp>
        <p:nvSpPr>
          <p:cNvPr id="6" name="Oval 5"/>
          <p:cNvSpPr/>
          <p:nvPr/>
        </p:nvSpPr>
        <p:spPr>
          <a:xfrm>
            <a:off x="1214651" y="2224584"/>
            <a:ext cx="1296537" cy="3138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Oval 6"/>
          <p:cNvSpPr/>
          <p:nvPr/>
        </p:nvSpPr>
        <p:spPr>
          <a:xfrm>
            <a:off x="1282889" y="3411941"/>
            <a:ext cx="2347415" cy="2729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3298899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With </a:t>
            </a:r>
            <a:r>
              <a:rPr lang="en-IN" dirty="0" smtClean="0"/>
              <a:t>increasing RSS</a:t>
            </a:r>
            <a:endParaRPr lang="en-IN" dirty="0"/>
          </a:p>
        </p:txBody>
      </p:sp>
      <p:sp>
        <p:nvSpPr>
          <p:cNvPr id="3" name="Content Placeholder 2"/>
          <p:cNvSpPr>
            <a:spLocks noGrp="1"/>
          </p:cNvSpPr>
          <p:nvPr>
            <p:ph idx="1"/>
          </p:nvPr>
        </p:nvSpPr>
        <p:spPr/>
        <p:txBody>
          <a:bodyPr>
            <a:normAutofit/>
          </a:bodyPr>
          <a:lstStyle/>
          <a:p>
            <a:r>
              <a:rPr lang="en-IN" dirty="0" smtClean="0"/>
              <a:t>SS </a:t>
            </a:r>
            <a:r>
              <a:rPr lang="en-IN" dirty="0" smtClean="0"/>
              <a:t>increased</a:t>
            </a:r>
          </a:p>
          <a:p>
            <a:r>
              <a:rPr lang="en-IN" dirty="0"/>
              <a:t>N</a:t>
            </a:r>
            <a:r>
              <a:rPr lang="en-IN" dirty="0" smtClean="0"/>
              <a:t>umber </a:t>
            </a:r>
            <a:r>
              <a:rPr lang="en-IN" dirty="0"/>
              <a:t>of lesions intended to treat </a:t>
            </a:r>
            <a:r>
              <a:rPr lang="en-IN" dirty="0" smtClean="0"/>
              <a:t>increased</a:t>
            </a:r>
          </a:p>
          <a:p>
            <a:r>
              <a:rPr lang="en-IN" dirty="0" smtClean="0"/>
              <a:t>FSS </a:t>
            </a:r>
            <a:r>
              <a:rPr lang="en-IN" dirty="0"/>
              <a:t>did not </a:t>
            </a:r>
            <a:r>
              <a:rPr lang="en-IN" dirty="0" smtClean="0"/>
              <a:t>vary</a:t>
            </a:r>
          </a:p>
          <a:p>
            <a:r>
              <a:rPr lang="en-IN" dirty="0" smtClean="0"/>
              <a:t>Total </a:t>
            </a:r>
            <a:r>
              <a:rPr lang="en-IN" dirty="0"/>
              <a:t>number of stents per patient </a:t>
            </a:r>
            <a:r>
              <a:rPr lang="en-IN" dirty="0" smtClean="0"/>
              <a:t>decreased</a:t>
            </a:r>
          </a:p>
          <a:p>
            <a:r>
              <a:rPr lang="en-IN" dirty="0"/>
              <a:t>T</a:t>
            </a:r>
            <a:r>
              <a:rPr lang="en-IN" dirty="0" smtClean="0"/>
              <a:t>otal </a:t>
            </a:r>
            <a:r>
              <a:rPr lang="en-IN" dirty="0"/>
              <a:t>stented length per patient </a:t>
            </a:r>
            <a:r>
              <a:rPr lang="en-IN" dirty="0" smtClean="0"/>
              <a:t>decreased</a:t>
            </a:r>
          </a:p>
        </p:txBody>
      </p:sp>
    </p:spTree>
    <p:extLst>
      <p:ext uri="{BB962C8B-B14F-4D97-AF65-F5344CB8AC3E}">
        <p14:creationId xmlns:p14="http://schemas.microsoft.com/office/powerpoint/2010/main" val="5187796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dirty="0" smtClean="0"/>
              <a:t>with </a:t>
            </a:r>
            <a:r>
              <a:rPr lang="en-IN" sz="3600" dirty="0"/>
              <a:t>decrement of SRI</a:t>
            </a:r>
          </a:p>
        </p:txBody>
      </p:sp>
      <p:sp>
        <p:nvSpPr>
          <p:cNvPr id="3" name="Content Placeholder 2"/>
          <p:cNvSpPr>
            <a:spLocks noGrp="1"/>
          </p:cNvSpPr>
          <p:nvPr>
            <p:ph idx="1"/>
          </p:nvPr>
        </p:nvSpPr>
        <p:spPr/>
        <p:txBody>
          <a:bodyPr/>
          <a:lstStyle/>
          <a:p>
            <a:r>
              <a:rPr lang="en-IN" dirty="0" smtClean="0"/>
              <a:t>The </a:t>
            </a:r>
            <a:r>
              <a:rPr lang="en-IN" dirty="0"/>
              <a:t>SS, FSS, and number of lesions intended to treat did not vary in a predictable </a:t>
            </a:r>
            <a:r>
              <a:rPr lang="en-IN" dirty="0" smtClean="0"/>
              <a:t>fashion</a:t>
            </a:r>
          </a:p>
          <a:p>
            <a:endParaRPr lang="en-IN" dirty="0" smtClean="0"/>
          </a:p>
          <a:p>
            <a:r>
              <a:rPr lang="en-IN" dirty="0" smtClean="0"/>
              <a:t>Total </a:t>
            </a:r>
            <a:r>
              <a:rPr lang="en-IN" dirty="0"/>
              <a:t>implanted stents per </a:t>
            </a:r>
            <a:r>
              <a:rPr lang="en-IN" dirty="0" smtClean="0"/>
              <a:t>patient</a:t>
            </a:r>
          </a:p>
          <a:p>
            <a:r>
              <a:rPr lang="en-IN" dirty="0" smtClean="0"/>
              <a:t>Total stented length per patient</a:t>
            </a:r>
          </a:p>
          <a:p>
            <a:r>
              <a:rPr lang="en-IN" dirty="0" smtClean="0"/>
              <a:t>volume </a:t>
            </a:r>
            <a:r>
              <a:rPr lang="en-IN" dirty="0"/>
              <a:t>of contrast </a:t>
            </a:r>
            <a:r>
              <a:rPr lang="en-IN" dirty="0" smtClean="0"/>
              <a:t>agent</a:t>
            </a:r>
            <a:endParaRPr lang="en-IN" dirty="0"/>
          </a:p>
        </p:txBody>
      </p:sp>
      <p:sp>
        <p:nvSpPr>
          <p:cNvPr id="4" name="Right Brace 3"/>
          <p:cNvSpPr/>
          <p:nvPr/>
        </p:nvSpPr>
        <p:spPr>
          <a:xfrm>
            <a:off x="6196083" y="3330053"/>
            <a:ext cx="914400" cy="13374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5" name="Rectangle 4"/>
          <p:cNvSpPr/>
          <p:nvPr/>
        </p:nvSpPr>
        <p:spPr>
          <a:xfrm>
            <a:off x="7267980" y="3667415"/>
            <a:ext cx="1932965" cy="584775"/>
          </a:xfrm>
          <a:prstGeom prst="rect">
            <a:avLst/>
          </a:prstGeom>
        </p:spPr>
        <p:txBody>
          <a:bodyPr wrap="none">
            <a:spAutoFit/>
          </a:bodyPr>
          <a:lstStyle/>
          <a:p>
            <a:r>
              <a:rPr lang="en-IN" sz="3200" dirty="0" smtClean="0"/>
              <a:t>Decreased</a:t>
            </a:r>
            <a:endParaRPr lang="en-IN" sz="3200" dirty="0"/>
          </a:p>
        </p:txBody>
      </p:sp>
    </p:spTree>
    <p:extLst>
      <p:ext uri="{BB962C8B-B14F-4D97-AF65-F5344CB8AC3E}">
        <p14:creationId xmlns:p14="http://schemas.microsoft.com/office/powerpoint/2010/main" val="28014939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dirty="0"/>
              <a:t>CLINICAL OUTCOMES</a:t>
            </a:r>
          </a:p>
        </p:txBody>
      </p:sp>
      <p:sp>
        <p:nvSpPr>
          <p:cNvPr id="3" name="Content Placeholder 2"/>
          <p:cNvSpPr>
            <a:spLocks noGrp="1"/>
          </p:cNvSpPr>
          <p:nvPr>
            <p:ph idx="1"/>
          </p:nvPr>
        </p:nvSpPr>
        <p:spPr/>
        <p:txBody>
          <a:bodyPr>
            <a:normAutofit/>
          </a:bodyPr>
          <a:lstStyle/>
          <a:p>
            <a:r>
              <a:rPr lang="en-IN" dirty="0" smtClean="0"/>
              <a:t>MACE at 1 year occurred in 53 patients (12.4%)</a:t>
            </a:r>
          </a:p>
          <a:p>
            <a:endParaRPr lang="en-IN" dirty="0" smtClean="0"/>
          </a:p>
          <a:p>
            <a:r>
              <a:rPr lang="en-IN" dirty="0" smtClean="0"/>
              <a:t>patients with MACE had higher SS and FSS than patients without MACE</a:t>
            </a:r>
          </a:p>
          <a:p>
            <a:endParaRPr lang="en-IN" dirty="0" smtClean="0"/>
          </a:p>
          <a:p>
            <a:r>
              <a:rPr lang="en-IN" dirty="0" smtClean="0"/>
              <a:t>RSS </a:t>
            </a:r>
            <a:r>
              <a:rPr lang="en-IN" dirty="0" smtClean="0"/>
              <a:t>and SRI were similar between patients with and without MACE</a:t>
            </a:r>
            <a:endParaRPr lang="en-IN" dirty="0"/>
          </a:p>
        </p:txBody>
      </p:sp>
    </p:spTree>
    <p:extLst>
      <p:ext uri="{BB962C8B-B14F-4D97-AF65-F5344CB8AC3E}">
        <p14:creationId xmlns:p14="http://schemas.microsoft.com/office/powerpoint/2010/main" val="17957370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1583140" y="133302"/>
            <a:ext cx="8797061" cy="6406173"/>
          </a:xfrm>
          <a:prstGeom prst="rect">
            <a:avLst/>
          </a:prstGeom>
        </p:spPr>
      </p:pic>
    </p:spTree>
    <p:extLst>
      <p:ext uri="{BB962C8B-B14F-4D97-AF65-F5344CB8AC3E}">
        <p14:creationId xmlns:p14="http://schemas.microsoft.com/office/powerpoint/2010/main" val="31099320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smtClean="0"/>
              <a:t>MACE </a:t>
            </a:r>
            <a:r>
              <a:rPr lang="en-IN" dirty="0"/>
              <a:t>and each component of MACE were not different among the RSS and SRI subgroups at 1 </a:t>
            </a:r>
            <a:r>
              <a:rPr lang="en-IN" dirty="0" smtClean="0"/>
              <a:t>year</a:t>
            </a:r>
          </a:p>
          <a:p>
            <a:endParaRPr lang="en-IN" dirty="0" smtClean="0"/>
          </a:p>
          <a:p>
            <a:r>
              <a:rPr lang="en-IN" dirty="0" smtClean="0"/>
              <a:t>Kaplan-Meier </a:t>
            </a:r>
            <a:r>
              <a:rPr lang="en-IN" dirty="0"/>
              <a:t>curves at 1 </a:t>
            </a:r>
            <a:r>
              <a:rPr lang="en-IN" dirty="0" smtClean="0"/>
              <a:t>year showed </a:t>
            </a:r>
            <a:r>
              <a:rPr lang="en-IN" dirty="0"/>
              <a:t>no significant </a:t>
            </a:r>
            <a:r>
              <a:rPr lang="en-IN" dirty="0" smtClean="0"/>
              <a:t>separation</a:t>
            </a:r>
          </a:p>
          <a:p>
            <a:pPr>
              <a:buFont typeface="Wingdings" panose="05000000000000000000" pitchFamily="2" charset="2"/>
              <a:buChar char="Ø"/>
            </a:pPr>
            <a:endParaRPr lang="en-US" sz="2400" dirty="0" smtClean="0"/>
          </a:p>
          <a:p>
            <a:pPr>
              <a:buFont typeface="Wingdings" panose="05000000000000000000" pitchFamily="2" charset="2"/>
              <a:buChar char="Ø"/>
            </a:pPr>
            <a:r>
              <a:rPr lang="en-US" sz="2400" dirty="0" smtClean="0"/>
              <a:t>Among RSS and SRI subgroups</a:t>
            </a:r>
            <a:endParaRPr lang="en-IN" sz="2400" dirty="0" smtClean="0"/>
          </a:p>
          <a:p>
            <a:pPr>
              <a:buFont typeface="Wingdings" panose="05000000000000000000" pitchFamily="2" charset="2"/>
              <a:buChar char="Ø"/>
            </a:pPr>
            <a:r>
              <a:rPr lang="en-IN" sz="2400" dirty="0"/>
              <a:t>W</a:t>
            </a:r>
            <a:r>
              <a:rPr lang="en-IN" sz="2400" dirty="0" smtClean="0"/>
              <a:t>hen </a:t>
            </a:r>
            <a:r>
              <a:rPr lang="en-IN" sz="2400" dirty="0"/>
              <a:t>stable and </a:t>
            </a:r>
            <a:r>
              <a:rPr lang="en-IN" sz="2400" dirty="0" smtClean="0"/>
              <a:t>unstable </a:t>
            </a:r>
            <a:r>
              <a:rPr lang="en-IN" sz="2400" dirty="0"/>
              <a:t>patients </a:t>
            </a:r>
            <a:r>
              <a:rPr lang="en-IN" sz="2400" dirty="0" err="1" smtClean="0"/>
              <a:t>analyzed</a:t>
            </a:r>
            <a:r>
              <a:rPr lang="en-IN" sz="2400" dirty="0" smtClean="0"/>
              <a:t> separately</a:t>
            </a:r>
          </a:p>
          <a:p>
            <a:pPr>
              <a:buFont typeface="Wingdings" panose="05000000000000000000" pitchFamily="2" charset="2"/>
              <a:buChar char="Ø"/>
            </a:pPr>
            <a:r>
              <a:rPr lang="en-IN" sz="2400" dirty="0" smtClean="0"/>
              <a:t>when </a:t>
            </a:r>
            <a:r>
              <a:rPr lang="en-IN" sz="2400" dirty="0"/>
              <a:t>patients with SS 0 to 22 and </a:t>
            </a:r>
            <a:r>
              <a:rPr lang="en-IN" sz="2400" dirty="0" smtClean="0"/>
              <a:t>with SS &gt;23 </a:t>
            </a:r>
            <a:r>
              <a:rPr lang="en-IN" sz="2400" dirty="0" err="1" smtClean="0"/>
              <a:t>analyzed</a:t>
            </a:r>
            <a:r>
              <a:rPr lang="en-IN" sz="2400" dirty="0" smtClean="0"/>
              <a:t> separately</a:t>
            </a:r>
            <a:endParaRPr lang="en-IN" sz="2400" dirty="0"/>
          </a:p>
        </p:txBody>
      </p:sp>
    </p:spTree>
    <p:extLst>
      <p:ext uri="{BB962C8B-B14F-4D97-AF65-F5344CB8AC3E}">
        <p14:creationId xmlns:p14="http://schemas.microsoft.com/office/powerpoint/2010/main" val="32839213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3"/>
          <a:stretch>
            <a:fillRect/>
          </a:stretch>
        </p:blipFill>
        <p:spPr>
          <a:xfrm>
            <a:off x="2470245" y="242485"/>
            <a:ext cx="7578701" cy="6438718"/>
          </a:xfrm>
          <a:prstGeom prst="rect">
            <a:avLst/>
          </a:prstGeom>
        </p:spPr>
      </p:pic>
    </p:spTree>
    <p:extLst>
      <p:ext uri="{BB962C8B-B14F-4D97-AF65-F5344CB8AC3E}">
        <p14:creationId xmlns:p14="http://schemas.microsoft.com/office/powerpoint/2010/main" val="2029481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dirty="0" err="1"/>
              <a:t>Angiographically</a:t>
            </a:r>
            <a:r>
              <a:rPr lang="en-IN" sz="3200" dirty="0"/>
              <a:t> </a:t>
            </a:r>
            <a:r>
              <a:rPr lang="en-IN" sz="3200" dirty="0" smtClean="0"/>
              <a:t>complete </a:t>
            </a:r>
            <a:r>
              <a:rPr lang="en-IN" sz="3200" dirty="0" err="1" smtClean="0"/>
              <a:t>Vs</a:t>
            </a:r>
            <a:r>
              <a:rPr lang="en-IN" sz="3200" dirty="0" smtClean="0"/>
              <a:t>  incomplete revascularization </a:t>
            </a:r>
            <a:endParaRPr lang="en-IN" sz="3200" dirty="0"/>
          </a:p>
        </p:txBody>
      </p:sp>
      <p:sp>
        <p:nvSpPr>
          <p:cNvPr id="3" name="Content Placeholder 2"/>
          <p:cNvSpPr>
            <a:spLocks noGrp="1"/>
          </p:cNvSpPr>
          <p:nvPr>
            <p:ph idx="1"/>
          </p:nvPr>
        </p:nvSpPr>
        <p:spPr/>
        <p:txBody>
          <a:bodyPr/>
          <a:lstStyle/>
          <a:p>
            <a:r>
              <a:rPr lang="en-IN" dirty="0"/>
              <a:t>I</a:t>
            </a:r>
            <a:r>
              <a:rPr lang="en-IN" dirty="0" smtClean="0"/>
              <a:t>mproved long-term outcome after </a:t>
            </a:r>
            <a:r>
              <a:rPr lang="en-IN" dirty="0" err="1" smtClean="0"/>
              <a:t>multivessel</a:t>
            </a:r>
            <a:r>
              <a:rPr lang="en-IN" dirty="0" smtClean="0"/>
              <a:t> revascularization for stable CAD in </a:t>
            </a:r>
            <a:r>
              <a:rPr lang="en-IN" dirty="0" err="1" smtClean="0"/>
              <a:t>angiographically</a:t>
            </a:r>
            <a:r>
              <a:rPr lang="en-IN" dirty="0" smtClean="0"/>
              <a:t> complete </a:t>
            </a:r>
            <a:r>
              <a:rPr lang="en-IN" dirty="0"/>
              <a:t>revascularization</a:t>
            </a:r>
            <a:endParaRPr lang="en-IN" dirty="0" smtClean="0"/>
          </a:p>
          <a:p>
            <a:endParaRPr lang="en-IN" dirty="0" smtClean="0"/>
          </a:p>
          <a:p>
            <a:r>
              <a:rPr lang="en-IN" dirty="0" smtClean="0"/>
              <a:t>Complete revascularization</a:t>
            </a:r>
          </a:p>
          <a:p>
            <a:pPr lvl="1"/>
            <a:r>
              <a:rPr lang="en-IN" dirty="0"/>
              <a:t>N</a:t>
            </a:r>
            <a:r>
              <a:rPr lang="en-IN" dirty="0" smtClean="0"/>
              <a:t>ot always pursued </a:t>
            </a:r>
          </a:p>
          <a:p>
            <a:pPr lvl="1"/>
            <a:r>
              <a:rPr lang="en-IN" dirty="0" smtClean="0"/>
              <a:t>Not always achieved</a:t>
            </a:r>
            <a:endParaRPr lang="en-IN" dirty="0"/>
          </a:p>
        </p:txBody>
      </p:sp>
    </p:spTree>
    <p:extLst>
      <p:ext uri="{BB962C8B-B14F-4D97-AF65-F5344CB8AC3E}">
        <p14:creationId xmlns:p14="http://schemas.microsoft.com/office/powerpoint/2010/main" val="12432642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smtClean="0"/>
              <a:t>Kaplan – Meier curves at 1 year</a:t>
            </a:r>
            <a:endParaRPr lang="en-IN" sz="2800" dirty="0"/>
          </a:p>
        </p:txBody>
      </p:sp>
      <p:pic>
        <p:nvPicPr>
          <p:cNvPr id="8" name="Content Placeholder 7"/>
          <p:cNvPicPr>
            <a:picLocks noGrp="1" noChangeAspect="1"/>
          </p:cNvPicPr>
          <p:nvPr>
            <p:ph sz="half" idx="2"/>
          </p:nvPr>
        </p:nvPicPr>
        <p:blipFill>
          <a:blip r:embed="rId3"/>
          <a:stretch>
            <a:fillRect/>
          </a:stretch>
        </p:blipFill>
        <p:spPr>
          <a:xfrm>
            <a:off x="6172200" y="1879248"/>
            <a:ext cx="5181600" cy="4244092"/>
          </a:xfrm>
          <a:prstGeom prst="rect">
            <a:avLst/>
          </a:prstGeom>
        </p:spPr>
      </p:pic>
      <p:pic>
        <p:nvPicPr>
          <p:cNvPr id="9" name="Picture 8"/>
          <p:cNvPicPr>
            <a:picLocks noChangeAspect="1"/>
          </p:cNvPicPr>
          <p:nvPr/>
        </p:nvPicPr>
        <p:blipFill>
          <a:blip r:embed="rId4"/>
          <a:stretch>
            <a:fillRect/>
          </a:stretch>
        </p:blipFill>
        <p:spPr>
          <a:xfrm>
            <a:off x="802375" y="1881728"/>
            <a:ext cx="5182736" cy="4268251"/>
          </a:xfrm>
          <a:prstGeom prst="rect">
            <a:avLst/>
          </a:prstGeom>
        </p:spPr>
      </p:pic>
      <p:sp>
        <p:nvSpPr>
          <p:cNvPr id="11" name="Rectangle 10"/>
          <p:cNvSpPr/>
          <p:nvPr/>
        </p:nvSpPr>
        <p:spPr>
          <a:xfrm>
            <a:off x="4407500" y="1128931"/>
            <a:ext cx="4972130" cy="523220"/>
          </a:xfrm>
          <a:prstGeom prst="rect">
            <a:avLst/>
          </a:prstGeom>
        </p:spPr>
        <p:txBody>
          <a:bodyPr wrap="none">
            <a:spAutoFit/>
          </a:bodyPr>
          <a:lstStyle/>
          <a:p>
            <a:r>
              <a:rPr lang="en-IN" sz="2800" dirty="0"/>
              <a:t>showed no significant separation</a:t>
            </a:r>
          </a:p>
        </p:txBody>
      </p:sp>
    </p:spTree>
    <p:extLst>
      <p:ext uri="{BB962C8B-B14F-4D97-AF65-F5344CB8AC3E}">
        <p14:creationId xmlns:p14="http://schemas.microsoft.com/office/powerpoint/2010/main" val="24425165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dirty="0"/>
              <a:t>2-YEAR CLINICAL OUTCOME DATA</a:t>
            </a:r>
            <a:endParaRPr lang="en-IN" sz="4000" dirty="0"/>
          </a:p>
        </p:txBody>
      </p:sp>
      <p:sp>
        <p:nvSpPr>
          <p:cNvPr id="3" name="Content Placeholder 2"/>
          <p:cNvSpPr>
            <a:spLocks noGrp="1"/>
          </p:cNvSpPr>
          <p:nvPr>
            <p:ph idx="1"/>
          </p:nvPr>
        </p:nvSpPr>
        <p:spPr/>
        <p:txBody>
          <a:bodyPr>
            <a:normAutofit fontScale="92500"/>
          </a:bodyPr>
          <a:lstStyle/>
          <a:p>
            <a:r>
              <a:rPr lang="en-IN" dirty="0" smtClean="0"/>
              <a:t>To </a:t>
            </a:r>
            <a:r>
              <a:rPr lang="en-IN" dirty="0"/>
              <a:t>test </a:t>
            </a:r>
            <a:r>
              <a:rPr lang="en-IN" dirty="0" smtClean="0"/>
              <a:t>the durability </a:t>
            </a:r>
            <a:r>
              <a:rPr lang="en-IN" dirty="0"/>
              <a:t>of the results with longer-term </a:t>
            </a:r>
            <a:r>
              <a:rPr lang="en-IN" dirty="0" smtClean="0"/>
              <a:t>follow-up</a:t>
            </a:r>
          </a:p>
          <a:p>
            <a:endParaRPr lang="en-IN" dirty="0"/>
          </a:p>
          <a:p>
            <a:r>
              <a:rPr lang="en-IN" dirty="0" smtClean="0"/>
              <a:t>Same </a:t>
            </a:r>
            <a:r>
              <a:rPr lang="en-IN" dirty="0"/>
              <a:t>analyses </a:t>
            </a:r>
            <a:r>
              <a:rPr lang="en-IN" dirty="0" smtClean="0"/>
              <a:t>repeated </a:t>
            </a:r>
            <a:r>
              <a:rPr lang="en-IN" dirty="0"/>
              <a:t>with 2-year </a:t>
            </a:r>
            <a:r>
              <a:rPr lang="en-IN" dirty="0" smtClean="0"/>
              <a:t>outcome data</a:t>
            </a:r>
          </a:p>
          <a:p>
            <a:endParaRPr lang="en-IN" dirty="0" smtClean="0"/>
          </a:p>
          <a:p>
            <a:r>
              <a:rPr lang="en-IN" dirty="0" smtClean="0"/>
              <a:t>MACE </a:t>
            </a:r>
            <a:r>
              <a:rPr lang="en-IN" dirty="0"/>
              <a:t>occurred in 74 patients (17.3%) at 2 </a:t>
            </a:r>
            <a:r>
              <a:rPr lang="en-IN" dirty="0" smtClean="0"/>
              <a:t>years</a:t>
            </a:r>
          </a:p>
          <a:p>
            <a:endParaRPr lang="en-IN" dirty="0" smtClean="0"/>
          </a:p>
          <a:p>
            <a:r>
              <a:rPr lang="en-IN" dirty="0" smtClean="0"/>
              <a:t>Patients </a:t>
            </a:r>
            <a:r>
              <a:rPr lang="en-IN" dirty="0"/>
              <a:t>with MACE </a:t>
            </a:r>
            <a:r>
              <a:rPr lang="en-IN" dirty="0" smtClean="0"/>
              <a:t>had higher </a:t>
            </a:r>
            <a:r>
              <a:rPr lang="en-IN" dirty="0"/>
              <a:t>SS and FSS than patients without </a:t>
            </a:r>
            <a:r>
              <a:rPr lang="en-IN" dirty="0" smtClean="0"/>
              <a:t>MACE</a:t>
            </a:r>
          </a:p>
          <a:p>
            <a:endParaRPr lang="en-IN" dirty="0"/>
          </a:p>
          <a:p>
            <a:r>
              <a:rPr lang="en-IN" dirty="0" smtClean="0"/>
              <a:t>RSS </a:t>
            </a:r>
            <a:r>
              <a:rPr lang="en-IN" dirty="0"/>
              <a:t>and SRI were similar between </a:t>
            </a:r>
            <a:r>
              <a:rPr lang="en-IN" dirty="0" smtClean="0"/>
              <a:t>patients with </a:t>
            </a:r>
            <a:r>
              <a:rPr lang="en-IN" dirty="0"/>
              <a:t>and without </a:t>
            </a:r>
            <a:r>
              <a:rPr lang="en-IN" dirty="0" smtClean="0"/>
              <a:t>MACE</a:t>
            </a:r>
            <a:endParaRPr lang="en-IN" dirty="0"/>
          </a:p>
        </p:txBody>
      </p:sp>
    </p:spTree>
    <p:extLst>
      <p:ext uri="{BB962C8B-B14F-4D97-AF65-F5344CB8AC3E}">
        <p14:creationId xmlns:p14="http://schemas.microsoft.com/office/powerpoint/2010/main" val="31764649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dirty="0"/>
              <a:t>2-YEAR CLINICAL OUTCOME DATA</a:t>
            </a:r>
          </a:p>
        </p:txBody>
      </p:sp>
      <p:sp>
        <p:nvSpPr>
          <p:cNvPr id="3" name="Content Placeholder 2"/>
          <p:cNvSpPr>
            <a:spLocks noGrp="1"/>
          </p:cNvSpPr>
          <p:nvPr>
            <p:ph idx="1"/>
          </p:nvPr>
        </p:nvSpPr>
        <p:spPr/>
        <p:txBody>
          <a:bodyPr>
            <a:normAutofit/>
          </a:bodyPr>
          <a:lstStyle/>
          <a:p>
            <a:r>
              <a:rPr lang="en-IN" dirty="0" smtClean="0"/>
              <a:t>MACE </a:t>
            </a:r>
            <a:r>
              <a:rPr lang="en-IN" dirty="0"/>
              <a:t>and each component </a:t>
            </a:r>
            <a:r>
              <a:rPr lang="en-IN" dirty="0" smtClean="0"/>
              <a:t>of MACE </a:t>
            </a:r>
            <a:r>
              <a:rPr lang="en-IN" dirty="0"/>
              <a:t>were not </a:t>
            </a:r>
            <a:r>
              <a:rPr lang="en-IN" dirty="0" smtClean="0"/>
              <a:t>different among </a:t>
            </a:r>
            <a:r>
              <a:rPr lang="en-IN" dirty="0"/>
              <a:t>the RSS and SRI subgroups at 2 </a:t>
            </a:r>
            <a:r>
              <a:rPr lang="en-IN" dirty="0" smtClean="0"/>
              <a:t>years</a:t>
            </a:r>
          </a:p>
          <a:p>
            <a:endParaRPr lang="en-IN" dirty="0" smtClean="0"/>
          </a:p>
          <a:p>
            <a:r>
              <a:rPr lang="en-IN" dirty="0" smtClean="0"/>
              <a:t>Kaplan-Meier </a:t>
            </a:r>
            <a:r>
              <a:rPr lang="en-IN" dirty="0"/>
              <a:t>curves at </a:t>
            </a:r>
            <a:r>
              <a:rPr lang="en-IN" dirty="0" smtClean="0"/>
              <a:t>2 </a:t>
            </a:r>
            <a:r>
              <a:rPr lang="en-IN" dirty="0"/>
              <a:t>year showed no significant separation</a:t>
            </a:r>
          </a:p>
          <a:p>
            <a:pPr>
              <a:buFont typeface="Wingdings" panose="05000000000000000000" pitchFamily="2" charset="2"/>
              <a:buChar char="Ø"/>
            </a:pPr>
            <a:endParaRPr lang="en-US" dirty="0"/>
          </a:p>
          <a:p>
            <a:pPr>
              <a:buFont typeface="Wingdings" panose="05000000000000000000" pitchFamily="2" charset="2"/>
              <a:buChar char="Ø"/>
            </a:pPr>
            <a:r>
              <a:rPr lang="en-US" dirty="0"/>
              <a:t>Among RSS and SRI subgroups</a:t>
            </a:r>
            <a:endParaRPr lang="en-IN" dirty="0"/>
          </a:p>
          <a:p>
            <a:pPr>
              <a:buFont typeface="Wingdings" panose="05000000000000000000" pitchFamily="2" charset="2"/>
              <a:buChar char="Ø"/>
            </a:pPr>
            <a:r>
              <a:rPr lang="en-IN" dirty="0"/>
              <a:t>When stable and unstable patients </a:t>
            </a:r>
            <a:r>
              <a:rPr lang="en-IN" dirty="0" err="1"/>
              <a:t>analyzed</a:t>
            </a:r>
            <a:r>
              <a:rPr lang="en-IN" dirty="0"/>
              <a:t> separately</a:t>
            </a:r>
          </a:p>
          <a:p>
            <a:pPr>
              <a:buFont typeface="Wingdings" panose="05000000000000000000" pitchFamily="2" charset="2"/>
              <a:buChar char="Ø"/>
            </a:pPr>
            <a:r>
              <a:rPr lang="en-IN" dirty="0"/>
              <a:t>when patients with SS 0 to 22 and with SS &gt;23 </a:t>
            </a:r>
            <a:r>
              <a:rPr lang="en-IN" dirty="0" err="1"/>
              <a:t>analyzed</a:t>
            </a:r>
            <a:r>
              <a:rPr lang="en-IN" dirty="0"/>
              <a:t> </a:t>
            </a:r>
            <a:r>
              <a:rPr lang="en-IN" dirty="0" smtClean="0"/>
              <a:t>separately</a:t>
            </a:r>
            <a:endParaRPr lang="en-IN" dirty="0"/>
          </a:p>
        </p:txBody>
      </p:sp>
    </p:spTree>
    <p:extLst>
      <p:ext uri="{BB962C8B-B14F-4D97-AF65-F5344CB8AC3E}">
        <p14:creationId xmlns:p14="http://schemas.microsoft.com/office/powerpoint/2010/main" val="11816544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dirty="0" smtClean="0"/>
              <a:t>DISCUSSION - The </a:t>
            </a:r>
            <a:r>
              <a:rPr lang="en-IN" sz="3200" dirty="0"/>
              <a:t>principal finding of the present </a:t>
            </a:r>
            <a:r>
              <a:rPr lang="en-IN" sz="3200" dirty="0" smtClean="0"/>
              <a:t>study</a:t>
            </a:r>
            <a:endParaRPr lang="en-IN" sz="3600" dirty="0"/>
          </a:p>
        </p:txBody>
      </p:sp>
      <p:sp>
        <p:nvSpPr>
          <p:cNvPr id="3" name="Content Placeholder 2"/>
          <p:cNvSpPr>
            <a:spLocks noGrp="1"/>
          </p:cNvSpPr>
          <p:nvPr>
            <p:ph idx="1"/>
          </p:nvPr>
        </p:nvSpPr>
        <p:spPr/>
        <p:txBody>
          <a:bodyPr>
            <a:normAutofit/>
          </a:bodyPr>
          <a:lstStyle/>
          <a:p>
            <a:r>
              <a:rPr lang="en-IN" dirty="0" smtClean="0"/>
              <a:t>RSS </a:t>
            </a:r>
            <a:r>
              <a:rPr lang="en-IN" dirty="0"/>
              <a:t>and the SRI do not predict MACE at 1- and </a:t>
            </a:r>
            <a:r>
              <a:rPr lang="en-IN" dirty="0" smtClean="0"/>
              <a:t>2-year follow-up </a:t>
            </a:r>
            <a:r>
              <a:rPr lang="en-IN" dirty="0"/>
              <a:t>in patients with </a:t>
            </a:r>
            <a:r>
              <a:rPr lang="en-IN" dirty="0" err="1"/>
              <a:t>multivessel</a:t>
            </a:r>
            <a:r>
              <a:rPr lang="en-IN" dirty="0"/>
              <a:t> CAD </a:t>
            </a:r>
            <a:r>
              <a:rPr lang="en-IN" dirty="0" smtClean="0"/>
              <a:t>after </a:t>
            </a:r>
            <a:r>
              <a:rPr lang="en-IN" dirty="0"/>
              <a:t>functionally complete </a:t>
            </a:r>
            <a:r>
              <a:rPr lang="en-IN" dirty="0" smtClean="0"/>
              <a:t>revascularization</a:t>
            </a:r>
          </a:p>
          <a:p>
            <a:r>
              <a:rPr lang="en-IN" dirty="0"/>
              <a:t>R</a:t>
            </a:r>
            <a:r>
              <a:rPr lang="en-IN" dirty="0" smtClean="0"/>
              <a:t>einforce </a:t>
            </a:r>
            <a:r>
              <a:rPr lang="en-IN" dirty="0"/>
              <a:t>that an </a:t>
            </a:r>
            <a:r>
              <a:rPr lang="en-IN" dirty="0" smtClean="0"/>
              <a:t>FFR guided PCI </a:t>
            </a:r>
            <a:r>
              <a:rPr lang="en-IN" dirty="0"/>
              <a:t>strategy offers sufficient </a:t>
            </a:r>
            <a:r>
              <a:rPr lang="en-IN" dirty="0" smtClean="0"/>
              <a:t>revascularization</a:t>
            </a:r>
          </a:p>
          <a:p>
            <a:r>
              <a:rPr lang="en-IN" dirty="0" smtClean="0"/>
              <a:t>PCI </a:t>
            </a:r>
            <a:r>
              <a:rPr lang="en-IN" dirty="0"/>
              <a:t>of </a:t>
            </a:r>
            <a:r>
              <a:rPr lang="en-IN" dirty="0" err="1"/>
              <a:t>angiographically</a:t>
            </a:r>
            <a:r>
              <a:rPr lang="en-IN" dirty="0"/>
              <a:t> significant, </a:t>
            </a:r>
            <a:r>
              <a:rPr lang="en-IN" dirty="0" smtClean="0"/>
              <a:t>but not </a:t>
            </a:r>
            <a:r>
              <a:rPr lang="en-IN" dirty="0"/>
              <a:t>functionally significant, lesions can be </a:t>
            </a:r>
            <a:r>
              <a:rPr lang="en-IN" dirty="0" smtClean="0"/>
              <a:t>safely deferred</a:t>
            </a:r>
          </a:p>
          <a:p>
            <a:r>
              <a:rPr lang="en-IN" dirty="0"/>
              <a:t>R</a:t>
            </a:r>
            <a:r>
              <a:rPr lang="en-IN" dirty="0" smtClean="0"/>
              <a:t>aise </a:t>
            </a:r>
            <a:r>
              <a:rPr lang="en-IN" dirty="0"/>
              <a:t>the question </a:t>
            </a:r>
            <a:r>
              <a:rPr lang="en-IN" dirty="0" smtClean="0"/>
              <a:t>of whether </a:t>
            </a:r>
            <a:r>
              <a:rPr lang="en-IN" dirty="0"/>
              <a:t>RSS and SRI scores should be applied </a:t>
            </a:r>
            <a:r>
              <a:rPr lang="en-IN" dirty="0" smtClean="0"/>
              <a:t>without accounting </a:t>
            </a:r>
            <a:r>
              <a:rPr lang="en-IN" dirty="0"/>
              <a:t>for the FFR result of specific </a:t>
            </a:r>
            <a:r>
              <a:rPr lang="en-IN" dirty="0" smtClean="0"/>
              <a:t>lesions</a:t>
            </a:r>
          </a:p>
          <a:p>
            <a:endParaRPr lang="en-IN" dirty="0"/>
          </a:p>
        </p:txBody>
      </p:sp>
    </p:spTree>
    <p:extLst>
      <p:ext uri="{BB962C8B-B14F-4D97-AF65-F5344CB8AC3E}">
        <p14:creationId xmlns:p14="http://schemas.microsoft.com/office/powerpoint/2010/main" val="34796111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r>
              <a:rPr lang="en-IN" dirty="0" smtClean="0"/>
              <a:t>FSS better stratified the risk of MACE in patients undergoing </a:t>
            </a:r>
            <a:r>
              <a:rPr lang="en-IN" dirty="0" err="1" smtClean="0"/>
              <a:t>multivessel</a:t>
            </a:r>
            <a:r>
              <a:rPr lang="en-IN" dirty="0" smtClean="0"/>
              <a:t> FFR-guided PCI (based on previous FAME </a:t>
            </a:r>
            <a:r>
              <a:rPr lang="en-IN" dirty="0" err="1" smtClean="0"/>
              <a:t>substudy</a:t>
            </a:r>
            <a:r>
              <a:rPr lang="en-IN" dirty="0" smtClean="0"/>
              <a:t>)</a:t>
            </a:r>
          </a:p>
          <a:p>
            <a:r>
              <a:rPr lang="en-IN" dirty="0"/>
              <a:t>F</a:t>
            </a:r>
            <a:r>
              <a:rPr lang="en-IN" dirty="0" smtClean="0"/>
              <a:t>act that the RSS correlated significantly with the SS, but not with the FSS, explain why the RSS had no prognostic value after functionally complete revascularization</a:t>
            </a:r>
          </a:p>
          <a:p>
            <a:r>
              <a:rPr lang="en-IN" dirty="0" smtClean="0"/>
              <a:t>With each decrement of the RSS, the number of lesions intended for treatment increased but the actual number and length of stents implanted decreased</a:t>
            </a:r>
          </a:p>
          <a:p>
            <a:r>
              <a:rPr lang="en-IN" dirty="0"/>
              <a:t>P</a:t>
            </a:r>
            <a:r>
              <a:rPr lang="en-IN" dirty="0" smtClean="0"/>
              <a:t>atients with an RSS &gt;8 had the highest baseline SS, but received the fewest number and shortest length of stents</a:t>
            </a:r>
          </a:p>
          <a:p>
            <a:pPr marL="0" indent="0">
              <a:buNone/>
            </a:pPr>
            <a:r>
              <a:rPr lang="en-IN" dirty="0" smtClean="0"/>
              <a:t>  ( long-term outcome was similar compared with the other subgroups )</a:t>
            </a:r>
            <a:endParaRPr lang="en-IN" dirty="0"/>
          </a:p>
        </p:txBody>
      </p:sp>
    </p:spTree>
    <p:extLst>
      <p:ext uri="{BB962C8B-B14F-4D97-AF65-F5344CB8AC3E}">
        <p14:creationId xmlns:p14="http://schemas.microsoft.com/office/powerpoint/2010/main" val="5652944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a:t>F</a:t>
            </a:r>
            <a:r>
              <a:rPr lang="en-IN" dirty="0" smtClean="0"/>
              <a:t>inding </a:t>
            </a:r>
            <a:r>
              <a:rPr lang="en-IN" dirty="0"/>
              <a:t>that the </a:t>
            </a:r>
            <a:r>
              <a:rPr lang="en-IN" dirty="0" smtClean="0"/>
              <a:t>SRI positively correlated </a:t>
            </a:r>
            <a:r>
              <a:rPr lang="en-IN" dirty="0"/>
              <a:t>with the FSS explains that the SRI had </a:t>
            </a:r>
            <a:r>
              <a:rPr lang="en-IN" dirty="0" smtClean="0"/>
              <a:t>no prognostic </a:t>
            </a:r>
            <a:r>
              <a:rPr lang="en-IN" dirty="0"/>
              <a:t>value because the SRI should be </a:t>
            </a:r>
            <a:r>
              <a:rPr lang="en-IN" dirty="0" smtClean="0"/>
              <a:t>negatively correlated </a:t>
            </a:r>
            <a:r>
              <a:rPr lang="en-IN" dirty="0"/>
              <a:t>with the FSS to be </a:t>
            </a:r>
            <a:r>
              <a:rPr lang="en-IN" dirty="0" smtClean="0"/>
              <a:t>prognostic</a:t>
            </a:r>
          </a:p>
          <a:p>
            <a:r>
              <a:rPr lang="en-IN" dirty="0" smtClean="0"/>
              <a:t>With each decrement </a:t>
            </a:r>
            <a:r>
              <a:rPr lang="en-IN" dirty="0"/>
              <a:t>of the SRI, the number of lesions </a:t>
            </a:r>
            <a:r>
              <a:rPr lang="en-IN" dirty="0" smtClean="0"/>
              <a:t>indicated tended </a:t>
            </a:r>
            <a:r>
              <a:rPr lang="en-IN" dirty="0"/>
              <a:t>to increase; however, the actual </a:t>
            </a:r>
            <a:r>
              <a:rPr lang="en-IN" dirty="0" smtClean="0"/>
              <a:t>number/ length </a:t>
            </a:r>
            <a:r>
              <a:rPr lang="en-IN" dirty="0"/>
              <a:t>of stents implanted decreased, and the </a:t>
            </a:r>
            <a:r>
              <a:rPr lang="en-IN" dirty="0" smtClean="0"/>
              <a:t>long term outcome </a:t>
            </a:r>
            <a:r>
              <a:rPr lang="en-IN" dirty="0"/>
              <a:t>was </a:t>
            </a:r>
            <a:r>
              <a:rPr lang="en-IN" dirty="0" smtClean="0"/>
              <a:t>similar</a:t>
            </a:r>
          </a:p>
          <a:p>
            <a:r>
              <a:rPr lang="en-IN" dirty="0"/>
              <a:t>S</a:t>
            </a:r>
            <a:r>
              <a:rPr lang="en-IN" dirty="0" smtClean="0"/>
              <a:t>uggest that </a:t>
            </a:r>
            <a:r>
              <a:rPr lang="en-IN" dirty="0"/>
              <a:t>a scoring system with a purely anatomic </a:t>
            </a:r>
            <a:r>
              <a:rPr lang="en-IN" dirty="0" smtClean="0"/>
              <a:t>approach may </a:t>
            </a:r>
            <a:r>
              <a:rPr lang="en-IN" dirty="0"/>
              <a:t>be insufficient, not only for the </a:t>
            </a:r>
            <a:r>
              <a:rPr lang="en-IN" dirty="0" smtClean="0"/>
              <a:t>pre-procedural assessment</a:t>
            </a:r>
            <a:r>
              <a:rPr lang="en-IN" dirty="0"/>
              <a:t>, but also for the post-procedural </a:t>
            </a:r>
            <a:r>
              <a:rPr lang="en-IN" dirty="0" smtClean="0"/>
              <a:t>assessment for </a:t>
            </a:r>
            <a:r>
              <a:rPr lang="en-IN" dirty="0"/>
              <a:t>predicting outcome after PCI.</a:t>
            </a:r>
          </a:p>
        </p:txBody>
      </p:sp>
    </p:spTree>
    <p:extLst>
      <p:ext uri="{BB962C8B-B14F-4D97-AF65-F5344CB8AC3E}">
        <p14:creationId xmlns:p14="http://schemas.microsoft.com/office/powerpoint/2010/main" val="31539574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smtClean="0"/>
              <a:t>RSS </a:t>
            </a:r>
            <a:r>
              <a:rPr lang="en-IN" dirty="0"/>
              <a:t>and SRI </a:t>
            </a:r>
            <a:r>
              <a:rPr lang="en-IN" dirty="0" smtClean="0"/>
              <a:t>associated with </a:t>
            </a:r>
            <a:r>
              <a:rPr lang="en-IN" dirty="0"/>
              <a:t>worse long-term outcomes after </a:t>
            </a:r>
            <a:r>
              <a:rPr lang="en-IN" dirty="0" smtClean="0"/>
              <a:t>angiography guided PCI highlight importance </a:t>
            </a:r>
            <a:r>
              <a:rPr lang="en-IN" dirty="0"/>
              <a:t>of </a:t>
            </a:r>
            <a:r>
              <a:rPr lang="en-IN" dirty="0" err="1" smtClean="0"/>
              <a:t>angiographically</a:t>
            </a:r>
            <a:r>
              <a:rPr lang="en-IN" dirty="0"/>
              <a:t> </a:t>
            </a:r>
            <a:r>
              <a:rPr lang="en-IN" dirty="0" smtClean="0"/>
              <a:t>complete </a:t>
            </a:r>
            <a:r>
              <a:rPr lang="en-IN" dirty="0"/>
              <a:t>revascularization in </a:t>
            </a:r>
            <a:r>
              <a:rPr lang="en-IN" dirty="0" smtClean="0"/>
              <a:t>managing patients </a:t>
            </a:r>
            <a:r>
              <a:rPr lang="en-IN" dirty="0"/>
              <a:t>with stable angina and </a:t>
            </a:r>
            <a:r>
              <a:rPr lang="en-IN" dirty="0" err="1"/>
              <a:t>multivessel</a:t>
            </a:r>
            <a:r>
              <a:rPr lang="en-IN" dirty="0"/>
              <a:t> </a:t>
            </a:r>
            <a:r>
              <a:rPr lang="en-IN" dirty="0" smtClean="0"/>
              <a:t>CAD</a:t>
            </a:r>
          </a:p>
          <a:p>
            <a:r>
              <a:rPr lang="en-IN" dirty="0" err="1" smtClean="0"/>
              <a:t>Angiographically</a:t>
            </a:r>
            <a:r>
              <a:rPr lang="en-IN" dirty="0" smtClean="0"/>
              <a:t> complete revascularization is better </a:t>
            </a:r>
            <a:r>
              <a:rPr lang="en-IN" dirty="0"/>
              <a:t>than </a:t>
            </a:r>
            <a:r>
              <a:rPr lang="en-IN" dirty="0" err="1" smtClean="0"/>
              <a:t>angiographically</a:t>
            </a:r>
            <a:r>
              <a:rPr lang="en-IN" dirty="0"/>
              <a:t> </a:t>
            </a:r>
            <a:r>
              <a:rPr lang="en-IN" dirty="0" smtClean="0"/>
              <a:t>incomplete revascularization</a:t>
            </a:r>
          </a:p>
          <a:p>
            <a:r>
              <a:rPr lang="en-IN" dirty="0" smtClean="0"/>
              <a:t>This study </a:t>
            </a:r>
            <a:r>
              <a:rPr lang="en-IN" dirty="0"/>
              <a:t>supports </a:t>
            </a:r>
            <a:r>
              <a:rPr lang="en-IN" dirty="0" smtClean="0"/>
              <a:t>the concept </a:t>
            </a:r>
            <a:r>
              <a:rPr lang="en-IN" dirty="0"/>
              <a:t>that functionally complete </a:t>
            </a:r>
            <a:r>
              <a:rPr lang="en-IN" dirty="0" smtClean="0"/>
              <a:t>revascularization is </a:t>
            </a:r>
            <a:r>
              <a:rPr lang="en-IN" dirty="0"/>
              <a:t>as good as </a:t>
            </a:r>
            <a:r>
              <a:rPr lang="en-IN" dirty="0" err="1"/>
              <a:t>angiographically</a:t>
            </a:r>
            <a:r>
              <a:rPr lang="en-IN" dirty="0"/>
              <a:t> complete </a:t>
            </a:r>
            <a:r>
              <a:rPr lang="en-IN" dirty="0" smtClean="0"/>
              <a:t>revascularization, if </a:t>
            </a:r>
            <a:r>
              <a:rPr lang="en-IN" dirty="0"/>
              <a:t>not </a:t>
            </a:r>
            <a:r>
              <a:rPr lang="en-IN" dirty="0" smtClean="0"/>
              <a:t>better</a:t>
            </a:r>
            <a:endParaRPr lang="en-IN" dirty="0"/>
          </a:p>
        </p:txBody>
      </p:sp>
    </p:spTree>
    <p:extLst>
      <p:ext uri="{BB962C8B-B14F-4D97-AF65-F5344CB8AC3E}">
        <p14:creationId xmlns:p14="http://schemas.microsoft.com/office/powerpoint/2010/main" val="91508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93278459"/>
              </p:ext>
            </p:extLst>
          </p:nvPr>
        </p:nvGraphicFramePr>
        <p:xfrm>
          <a:off x="988325" y="310724"/>
          <a:ext cx="10515600" cy="5729236"/>
        </p:xfrm>
        <a:graphic>
          <a:graphicData uri="http://schemas.openxmlformats.org/drawingml/2006/table">
            <a:tbl>
              <a:tblPr firstRow="1" bandRow="1">
                <a:tableStyleId>{5940675A-B579-460E-94D1-54222C63F5DA}</a:tableStyleId>
              </a:tblPr>
              <a:tblGrid>
                <a:gridCol w="5257800"/>
                <a:gridCol w="5257800"/>
              </a:tblGrid>
              <a:tr h="898658">
                <a:tc>
                  <a:txBody>
                    <a:bodyPr/>
                    <a:lstStyle/>
                    <a:p>
                      <a:pPr algn="ctr"/>
                      <a:r>
                        <a:rPr lang="en-US" sz="2800" dirty="0" smtClean="0"/>
                        <a:t>OBSERVATION</a:t>
                      </a:r>
                      <a:endParaRPr lang="en-IN" sz="2800" dirty="0"/>
                    </a:p>
                  </a:txBody>
                  <a:tcPr/>
                </a:tc>
                <a:tc>
                  <a:txBody>
                    <a:bodyPr/>
                    <a:lstStyle/>
                    <a:p>
                      <a:pPr algn="ctr"/>
                      <a:r>
                        <a:rPr lang="en-US" sz="2800" dirty="0" smtClean="0"/>
                        <a:t>INFERENCE</a:t>
                      </a:r>
                      <a:endParaRPr lang="en-IN" sz="2800" dirty="0"/>
                    </a:p>
                  </a:txBody>
                  <a:tcPr/>
                </a:tc>
              </a:tr>
              <a:tr h="8986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RSS correlated significantly with the SS, but not with the FSS</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RSS had no prognostic value after functionally complete revascularization</a:t>
                      </a:r>
                    </a:p>
                    <a:p>
                      <a:endParaRPr lang="en-IN" dirty="0"/>
                    </a:p>
                  </a:txBody>
                  <a:tcPr/>
                </a:tc>
              </a:tr>
              <a:tr h="8986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With decrement of the RSS, the number of lesions intended for treatment increased but the actual number and length of stents implanted decreased</a:t>
                      </a:r>
                    </a:p>
                  </a:txBody>
                  <a:tcPr/>
                </a:tc>
                <a:tc>
                  <a:txBody>
                    <a:bodyPr/>
                    <a:lstStyle/>
                    <a:p>
                      <a:pPr algn="ctr"/>
                      <a:r>
                        <a:rPr lang="en-US" sz="3600" dirty="0" smtClean="0"/>
                        <a:t>“</a:t>
                      </a:r>
                      <a:endParaRPr lang="en-IN" sz="3600" dirty="0"/>
                    </a:p>
                  </a:txBody>
                  <a:tcPr/>
                </a:tc>
              </a:tr>
              <a:tr h="8986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Patients with an RSS &gt;8 had the highest baseline SS, but received the fewest number and shortest length of stents</a:t>
                      </a:r>
                    </a:p>
                  </a:txBody>
                  <a:tcPr/>
                </a:tc>
                <a:tc>
                  <a:txBody>
                    <a:bodyPr/>
                    <a:lstStyle/>
                    <a:p>
                      <a:pPr algn="ctr"/>
                      <a:r>
                        <a:rPr lang="en-US" sz="3600" dirty="0" smtClean="0"/>
                        <a:t>“</a:t>
                      </a:r>
                      <a:endParaRPr lang="en-IN" sz="3600" dirty="0"/>
                    </a:p>
                  </a:txBody>
                  <a:tcPr/>
                </a:tc>
              </a:tr>
              <a:tr h="898658">
                <a:tc>
                  <a:txBody>
                    <a:bodyPr/>
                    <a:lstStyle/>
                    <a:p>
                      <a:r>
                        <a:rPr lang="en-IN" dirty="0" smtClean="0"/>
                        <a:t>SRI positively correlated with the FSS</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SRI had no prognostic value</a:t>
                      </a:r>
                    </a:p>
                  </a:txBody>
                  <a:tcPr/>
                </a:tc>
              </a:tr>
              <a:tr h="898658">
                <a:tc>
                  <a:txBody>
                    <a:bodyPr/>
                    <a:lstStyle/>
                    <a:p>
                      <a:r>
                        <a:rPr lang="en-IN" dirty="0" smtClean="0"/>
                        <a:t>With decrement of the SRI, the number of lesions indicated tended to increase</a:t>
                      </a:r>
                      <a:r>
                        <a:rPr lang="en-IN" baseline="0" dirty="0" smtClean="0"/>
                        <a:t> but </a:t>
                      </a:r>
                      <a:r>
                        <a:rPr lang="en-IN" dirty="0" smtClean="0"/>
                        <a:t>the actual number/ length of stents implanted decreased, and the long term outcome was similar</a:t>
                      </a:r>
                      <a:endParaRPr lang="en-IN"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a:t>
                      </a:r>
                      <a:endParaRPr lang="en-IN" sz="3600" dirty="0" smtClean="0"/>
                    </a:p>
                  </a:txBody>
                  <a:tcPr/>
                </a:tc>
              </a:tr>
            </a:tbl>
          </a:graphicData>
        </a:graphic>
      </p:graphicFrame>
      <p:sp>
        <p:nvSpPr>
          <p:cNvPr id="6" name="Rectangle 5"/>
          <p:cNvSpPr/>
          <p:nvPr/>
        </p:nvSpPr>
        <p:spPr>
          <a:xfrm>
            <a:off x="1255593" y="2828836"/>
            <a:ext cx="9976513" cy="1200329"/>
          </a:xfrm>
          <a:prstGeom prst="rect">
            <a:avLst/>
          </a:prstGeom>
          <a:solidFill>
            <a:srgbClr val="0070C0"/>
          </a:solidFill>
          <a:ln>
            <a:solidFill>
              <a:srgbClr val="C00000"/>
            </a:solidFill>
          </a:ln>
        </p:spPr>
        <p:txBody>
          <a:bodyPr wrap="square">
            <a:spAutoFit/>
          </a:bodyPr>
          <a:lstStyle/>
          <a:p>
            <a:r>
              <a:rPr lang="en-IN" sz="2400" dirty="0">
                <a:solidFill>
                  <a:schemeClr val="bg1"/>
                </a:solidFill>
              </a:rPr>
              <a:t>scoring system with a purely anatomic approach may be insufficient, not only for the pre-procedural assessment, but also for the post-procedural assessment for predicting outcome </a:t>
            </a:r>
            <a:r>
              <a:rPr lang="en-IN" dirty="0">
                <a:solidFill>
                  <a:schemeClr val="bg1"/>
                </a:solidFill>
              </a:rPr>
              <a:t>after PCI.</a:t>
            </a:r>
          </a:p>
        </p:txBody>
      </p:sp>
    </p:spTree>
    <p:extLst>
      <p:ext uri="{BB962C8B-B14F-4D97-AF65-F5344CB8AC3E}">
        <p14:creationId xmlns:p14="http://schemas.microsoft.com/office/powerpoint/2010/main" val="255204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2156346" y="338019"/>
            <a:ext cx="7912748" cy="6149748"/>
          </a:xfrm>
          <a:prstGeom prst="rect">
            <a:avLst/>
          </a:prstGeom>
        </p:spPr>
      </p:pic>
    </p:spTree>
    <p:extLst>
      <p:ext uri="{BB962C8B-B14F-4D97-AF65-F5344CB8AC3E}">
        <p14:creationId xmlns:p14="http://schemas.microsoft.com/office/powerpoint/2010/main" val="1292661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STUDY LIMITATIONS</a:t>
            </a:r>
          </a:p>
        </p:txBody>
      </p:sp>
      <p:sp>
        <p:nvSpPr>
          <p:cNvPr id="3" name="Content Placeholder 2"/>
          <p:cNvSpPr>
            <a:spLocks noGrp="1"/>
          </p:cNvSpPr>
          <p:nvPr>
            <p:ph idx="1"/>
          </p:nvPr>
        </p:nvSpPr>
        <p:spPr/>
        <p:txBody>
          <a:bodyPr>
            <a:normAutofit fontScale="92500" lnSpcReduction="20000"/>
          </a:bodyPr>
          <a:lstStyle/>
          <a:p>
            <a:r>
              <a:rPr lang="en-IN" dirty="0" smtClean="0"/>
              <a:t>May </a:t>
            </a:r>
            <a:r>
              <a:rPr lang="en-IN" dirty="0"/>
              <a:t>not be applicable for patients with </a:t>
            </a:r>
            <a:r>
              <a:rPr lang="en-IN" dirty="0" smtClean="0"/>
              <a:t>STEMI because patients with ST-segment elevation myocardial infarction within 5 days were excluded</a:t>
            </a:r>
          </a:p>
          <a:p>
            <a:r>
              <a:rPr lang="en-IN" dirty="0"/>
              <a:t>D</a:t>
            </a:r>
            <a:r>
              <a:rPr lang="en-IN" dirty="0" smtClean="0"/>
              <a:t>o not have a control arm because all </a:t>
            </a:r>
            <a:r>
              <a:rPr lang="en-IN" dirty="0" err="1" smtClean="0"/>
              <a:t>angiographically</a:t>
            </a:r>
            <a:r>
              <a:rPr lang="en-IN" dirty="0" smtClean="0"/>
              <a:t> significant lesions in angiography-guided PCI cohort were treated with PCI </a:t>
            </a:r>
          </a:p>
          <a:p>
            <a:r>
              <a:rPr lang="en-IN" dirty="0"/>
              <a:t>S</a:t>
            </a:r>
            <a:r>
              <a:rPr lang="en-IN" dirty="0" smtClean="0"/>
              <a:t>mall proportion of functionally significant lesions may have been left untreated due to the complexity of CAD anatomy, procedural failure, or the operator’s discretion</a:t>
            </a:r>
          </a:p>
          <a:p>
            <a:r>
              <a:rPr lang="en-IN" dirty="0"/>
              <a:t>B</a:t>
            </a:r>
            <a:r>
              <a:rPr lang="en-IN" dirty="0" smtClean="0"/>
              <a:t>ecause the baseline complexity of CAD is relatively low in this population, results may not apply to patients with more extensive CAD</a:t>
            </a:r>
          </a:p>
          <a:p>
            <a:r>
              <a:rPr lang="en-IN" dirty="0"/>
              <a:t>S</a:t>
            </a:r>
            <a:r>
              <a:rPr lang="en-IN" dirty="0" smtClean="0"/>
              <a:t>tudy being a post hoc analysis of the FFR-guided PCI arm of the FAME trial, which was not designed to assess the impact of residual lesions or the extent of revascularization after FFR-guided PCI, should be interpreted as hypothesis-generating</a:t>
            </a:r>
            <a:endParaRPr lang="en-IN" dirty="0"/>
          </a:p>
        </p:txBody>
      </p:sp>
    </p:spTree>
    <p:extLst>
      <p:ext uri="{BB962C8B-B14F-4D97-AF65-F5344CB8AC3E}">
        <p14:creationId xmlns:p14="http://schemas.microsoft.com/office/powerpoint/2010/main" val="2860880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r>
              <a:rPr lang="en-IN" dirty="0" smtClean="0"/>
              <a:t>Residual SYNTAX score (RSS)</a:t>
            </a:r>
          </a:p>
          <a:p>
            <a:pPr>
              <a:buFont typeface="Wingdings" panose="05000000000000000000" pitchFamily="2" charset="2"/>
              <a:buChar char="Ø"/>
            </a:pPr>
            <a:endParaRPr lang="en-IN" dirty="0" smtClean="0"/>
          </a:p>
          <a:p>
            <a:pPr>
              <a:buFont typeface="Wingdings" panose="05000000000000000000" pitchFamily="2" charset="2"/>
              <a:buChar char="Ø"/>
            </a:pPr>
            <a:r>
              <a:rPr lang="en-IN" dirty="0" smtClean="0"/>
              <a:t>to quantitatively assess the degree and complexity of residual </a:t>
            </a:r>
            <a:r>
              <a:rPr lang="en-IN" dirty="0" err="1" smtClean="0"/>
              <a:t>stenoses</a:t>
            </a:r>
            <a:r>
              <a:rPr lang="en-IN" dirty="0" smtClean="0"/>
              <a:t> by recalculating the SYNTAX score (SS) after PCI</a:t>
            </a:r>
          </a:p>
          <a:p>
            <a:endParaRPr lang="en-US" dirty="0" smtClean="0"/>
          </a:p>
          <a:p>
            <a:endParaRPr lang="en-IN" dirty="0" smtClean="0"/>
          </a:p>
          <a:p>
            <a:r>
              <a:rPr lang="en-IN" dirty="0" smtClean="0"/>
              <a:t>SYNTAX revascularization index (SRI)</a:t>
            </a:r>
          </a:p>
          <a:p>
            <a:pPr>
              <a:buFont typeface="Wingdings" panose="05000000000000000000" pitchFamily="2" charset="2"/>
              <a:buChar char="Ø"/>
            </a:pPr>
            <a:endParaRPr lang="en-IN" dirty="0" smtClean="0"/>
          </a:p>
          <a:p>
            <a:pPr>
              <a:buFont typeface="Wingdings" panose="05000000000000000000" pitchFamily="2" charset="2"/>
              <a:buChar char="Ø"/>
            </a:pPr>
            <a:r>
              <a:rPr lang="en-IN" dirty="0" smtClean="0"/>
              <a:t>Quantification tool to assess the proportion of CAD that has been treated by PCI</a:t>
            </a:r>
            <a:endParaRPr lang="en-IN" dirty="0"/>
          </a:p>
        </p:txBody>
      </p:sp>
    </p:spTree>
    <p:extLst>
      <p:ext uri="{BB962C8B-B14F-4D97-AF65-F5344CB8AC3E}">
        <p14:creationId xmlns:p14="http://schemas.microsoft.com/office/powerpoint/2010/main" val="24509107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IN" dirty="0"/>
          </a:p>
        </p:txBody>
      </p:sp>
      <p:sp>
        <p:nvSpPr>
          <p:cNvPr id="3" name="Content Placeholder 2"/>
          <p:cNvSpPr>
            <a:spLocks noGrp="1"/>
          </p:cNvSpPr>
          <p:nvPr>
            <p:ph idx="1"/>
          </p:nvPr>
        </p:nvSpPr>
        <p:spPr/>
        <p:txBody>
          <a:bodyPr/>
          <a:lstStyle/>
          <a:p>
            <a:r>
              <a:rPr lang="en-IN" dirty="0"/>
              <a:t>After functionally complete revascularization </a:t>
            </a:r>
            <a:r>
              <a:rPr lang="en-IN" dirty="0" smtClean="0"/>
              <a:t>with FFR </a:t>
            </a:r>
            <a:r>
              <a:rPr lang="en-IN" dirty="0"/>
              <a:t>guidance, the residual functionally </a:t>
            </a:r>
            <a:r>
              <a:rPr lang="en-IN" dirty="0" smtClean="0"/>
              <a:t>insignificant lesions </a:t>
            </a:r>
            <a:r>
              <a:rPr lang="en-IN" dirty="0"/>
              <a:t>do not increase the risk for </a:t>
            </a:r>
            <a:r>
              <a:rPr lang="en-IN" dirty="0" smtClean="0"/>
              <a:t>MACE</a:t>
            </a:r>
          </a:p>
          <a:p>
            <a:endParaRPr lang="en-IN" dirty="0" smtClean="0"/>
          </a:p>
          <a:p>
            <a:r>
              <a:rPr lang="en-IN" dirty="0" smtClean="0"/>
              <a:t>Angiography-based </a:t>
            </a:r>
            <a:r>
              <a:rPr lang="en-IN" dirty="0"/>
              <a:t>RSS and SRI do </a:t>
            </a:r>
            <a:r>
              <a:rPr lang="en-IN" dirty="0" smtClean="0"/>
              <a:t>not predict </a:t>
            </a:r>
            <a:r>
              <a:rPr lang="en-IN" dirty="0"/>
              <a:t>a worse long-term outcome in these </a:t>
            </a:r>
            <a:r>
              <a:rPr lang="en-IN" dirty="0" smtClean="0"/>
              <a:t>patients</a:t>
            </a:r>
          </a:p>
          <a:p>
            <a:endParaRPr lang="en-IN" dirty="0" smtClean="0"/>
          </a:p>
          <a:p>
            <a:r>
              <a:rPr lang="en-IN" dirty="0" smtClean="0"/>
              <a:t>Supports </a:t>
            </a:r>
            <a:r>
              <a:rPr lang="en-IN" dirty="0"/>
              <a:t>the concept of functionally </a:t>
            </a:r>
            <a:r>
              <a:rPr lang="en-IN" dirty="0" smtClean="0"/>
              <a:t>complete revascularization</a:t>
            </a:r>
            <a:r>
              <a:rPr lang="en-IN" dirty="0"/>
              <a:t>, rather than </a:t>
            </a:r>
            <a:r>
              <a:rPr lang="en-IN" dirty="0" err="1" smtClean="0"/>
              <a:t>angiographically</a:t>
            </a:r>
            <a:r>
              <a:rPr lang="en-IN" dirty="0"/>
              <a:t> </a:t>
            </a:r>
            <a:r>
              <a:rPr lang="en-IN" dirty="0" smtClean="0"/>
              <a:t>complete revascularization</a:t>
            </a:r>
            <a:endParaRPr lang="en-IN" dirty="0"/>
          </a:p>
        </p:txBody>
      </p:sp>
    </p:spTree>
    <p:extLst>
      <p:ext uri="{BB962C8B-B14F-4D97-AF65-F5344CB8AC3E}">
        <p14:creationId xmlns:p14="http://schemas.microsoft.com/office/powerpoint/2010/main" val="9653297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dirty="0"/>
              <a:t>D</a:t>
            </a:r>
            <a:r>
              <a:rPr lang="en-IN" sz="3200" dirty="0" smtClean="0"/>
              <a:t>o </a:t>
            </a:r>
            <a:r>
              <a:rPr lang="en-IN" sz="3200" dirty="0"/>
              <a:t>these findings provide insight into the</a:t>
            </a:r>
            <a:br>
              <a:rPr lang="en-IN" sz="3200" dirty="0"/>
            </a:br>
            <a:r>
              <a:rPr lang="en-IN" sz="3200" dirty="0"/>
              <a:t>design and conduct of current trials?</a:t>
            </a:r>
          </a:p>
        </p:txBody>
      </p:sp>
      <p:sp>
        <p:nvSpPr>
          <p:cNvPr id="3" name="Content Placeholder 2"/>
          <p:cNvSpPr>
            <a:spLocks noGrp="1"/>
          </p:cNvSpPr>
          <p:nvPr>
            <p:ph idx="1"/>
          </p:nvPr>
        </p:nvSpPr>
        <p:spPr/>
        <p:txBody>
          <a:bodyPr>
            <a:normAutofit/>
          </a:bodyPr>
          <a:lstStyle/>
          <a:p>
            <a:r>
              <a:rPr lang="en-IN" dirty="0"/>
              <a:t>Whether </a:t>
            </a:r>
            <a:r>
              <a:rPr lang="en-IN" dirty="0" smtClean="0"/>
              <a:t>revascularization plus </a:t>
            </a:r>
            <a:r>
              <a:rPr lang="en-IN" dirty="0"/>
              <a:t>OMT of ischemia-producing </a:t>
            </a:r>
            <a:r>
              <a:rPr lang="en-IN" dirty="0" smtClean="0"/>
              <a:t>disease is </a:t>
            </a:r>
            <a:r>
              <a:rPr lang="en-IN" dirty="0"/>
              <a:t>superior to OMT alone in a large population </a:t>
            </a:r>
            <a:r>
              <a:rPr lang="en-IN" dirty="0" smtClean="0"/>
              <a:t>of stable </a:t>
            </a:r>
            <a:r>
              <a:rPr lang="en-IN" dirty="0"/>
              <a:t>CAD patients remains </a:t>
            </a:r>
            <a:r>
              <a:rPr lang="en-IN" dirty="0" smtClean="0"/>
              <a:t>unproven !!!</a:t>
            </a:r>
          </a:p>
          <a:p>
            <a:endParaRPr lang="en-US" dirty="0" smtClean="0"/>
          </a:p>
          <a:p>
            <a:endParaRPr lang="en-US" dirty="0"/>
          </a:p>
          <a:p>
            <a:pPr marL="457200" lvl="1" indent="0">
              <a:buNone/>
            </a:pPr>
            <a:r>
              <a:rPr lang="en-US" dirty="0" smtClean="0"/>
              <a:t>		</a:t>
            </a:r>
            <a:r>
              <a:rPr lang="en-US" sz="3600" dirty="0" smtClean="0"/>
              <a:t>ISCHEMIA</a:t>
            </a:r>
            <a:endParaRPr lang="en-IN" sz="3600" dirty="0" smtClean="0"/>
          </a:p>
        </p:txBody>
      </p:sp>
      <p:sp>
        <p:nvSpPr>
          <p:cNvPr id="4" name="Explosion 1 3"/>
          <p:cNvSpPr/>
          <p:nvPr/>
        </p:nvSpPr>
        <p:spPr>
          <a:xfrm>
            <a:off x="1624084" y="3821373"/>
            <a:ext cx="914400" cy="914400"/>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23076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3747280"/>
            <a:ext cx="4280848" cy="954107"/>
          </a:xfrm>
          <a:prstGeom prst="rect">
            <a:avLst/>
          </a:prstGeom>
          <a:ln>
            <a:solidFill>
              <a:srgbClr val="C00000"/>
            </a:solidFill>
          </a:ln>
        </p:spPr>
        <p:txBody>
          <a:bodyPr wrap="square">
            <a:spAutoFit/>
          </a:bodyPr>
          <a:lstStyle/>
          <a:p>
            <a:r>
              <a:rPr lang="en-IN" sz="2800" dirty="0" smtClean="0"/>
              <a:t>Revascularization </a:t>
            </a:r>
            <a:r>
              <a:rPr lang="en-IN" sz="2800" dirty="0"/>
              <a:t>of choice </a:t>
            </a:r>
            <a:endParaRPr lang="en-IN" sz="2800" dirty="0" smtClean="0"/>
          </a:p>
          <a:p>
            <a:r>
              <a:rPr lang="en-IN" sz="2800" dirty="0" smtClean="0"/>
              <a:t>plus OMT</a:t>
            </a:r>
            <a:endParaRPr lang="en-IN" sz="2800" dirty="0"/>
          </a:p>
        </p:txBody>
      </p:sp>
      <p:sp>
        <p:nvSpPr>
          <p:cNvPr id="5" name="Rectangle 4"/>
          <p:cNvSpPr/>
          <p:nvPr/>
        </p:nvSpPr>
        <p:spPr>
          <a:xfrm>
            <a:off x="8133607" y="3776597"/>
            <a:ext cx="1877437" cy="523220"/>
          </a:xfrm>
          <a:prstGeom prst="rect">
            <a:avLst/>
          </a:prstGeom>
          <a:ln>
            <a:solidFill>
              <a:srgbClr val="C00000"/>
            </a:solidFill>
          </a:ln>
        </p:spPr>
        <p:txBody>
          <a:bodyPr wrap="none">
            <a:spAutoFit/>
          </a:bodyPr>
          <a:lstStyle/>
          <a:p>
            <a:r>
              <a:rPr lang="en-IN" sz="2800" dirty="0"/>
              <a:t>OMT alone </a:t>
            </a:r>
          </a:p>
        </p:txBody>
      </p:sp>
      <p:sp>
        <p:nvSpPr>
          <p:cNvPr id="6" name="Rectangle 5"/>
          <p:cNvSpPr/>
          <p:nvPr/>
        </p:nvSpPr>
        <p:spPr>
          <a:xfrm>
            <a:off x="5488569" y="637611"/>
            <a:ext cx="2297424" cy="523220"/>
          </a:xfrm>
          <a:prstGeom prst="rect">
            <a:avLst/>
          </a:prstGeom>
          <a:ln>
            <a:solidFill>
              <a:srgbClr val="C00000"/>
            </a:solidFill>
          </a:ln>
        </p:spPr>
        <p:txBody>
          <a:bodyPr wrap="none">
            <a:spAutoFit/>
          </a:bodyPr>
          <a:lstStyle/>
          <a:p>
            <a:r>
              <a:rPr lang="en-IN" sz="2800" dirty="0"/>
              <a:t>ISCHEMIA trial</a:t>
            </a:r>
          </a:p>
        </p:txBody>
      </p:sp>
      <p:sp>
        <p:nvSpPr>
          <p:cNvPr id="7" name="Rectangle 6"/>
          <p:cNvSpPr/>
          <p:nvPr/>
        </p:nvSpPr>
        <p:spPr>
          <a:xfrm>
            <a:off x="4963790" y="3094210"/>
            <a:ext cx="3457357" cy="523220"/>
          </a:xfrm>
          <a:prstGeom prst="rect">
            <a:avLst/>
          </a:prstGeom>
          <a:ln>
            <a:solidFill>
              <a:srgbClr val="C00000"/>
            </a:solidFill>
          </a:ln>
        </p:spPr>
        <p:txBody>
          <a:bodyPr wrap="none">
            <a:spAutoFit/>
          </a:bodyPr>
          <a:lstStyle/>
          <a:p>
            <a:r>
              <a:rPr lang="en-IN" sz="2800" dirty="0"/>
              <a:t> long-term superiority </a:t>
            </a:r>
          </a:p>
        </p:txBody>
      </p:sp>
      <p:sp>
        <p:nvSpPr>
          <p:cNvPr id="8" name="Left-Right Arrow 7"/>
          <p:cNvSpPr/>
          <p:nvPr/>
        </p:nvSpPr>
        <p:spPr>
          <a:xfrm>
            <a:off x="6100549" y="3794078"/>
            <a:ext cx="1216152" cy="484632"/>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Down Arrow 8"/>
          <p:cNvSpPr/>
          <p:nvPr/>
        </p:nvSpPr>
        <p:spPr>
          <a:xfrm>
            <a:off x="6209732" y="2047161"/>
            <a:ext cx="771235" cy="97840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1105468" y="4704644"/>
            <a:ext cx="4431335" cy="461665"/>
          </a:xfrm>
          <a:prstGeom prst="rect">
            <a:avLst/>
          </a:prstGeom>
        </p:spPr>
        <p:txBody>
          <a:bodyPr wrap="square">
            <a:spAutoFit/>
          </a:bodyPr>
          <a:lstStyle/>
          <a:p>
            <a:r>
              <a:rPr lang="en-IN" sz="2400" dirty="0"/>
              <a:t>(FFR-guided PCI or CABG surgery) </a:t>
            </a:r>
          </a:p>
        </p:txBody>
      </p:sp>
      <p:sp>
        <p:nvSpPr>
          <p:cNvPr id="11" name="Rectangle 10"/>
          <p:cNvSpPr/>
          <p:nvPr/>
        </p:nvSpPr>
        <p:spPr>
          <a:xfrm>
            <a:off x="4999631" y="1099614"/>
            <a:ext cx="3516572" cy="923330"/>
          </a:xfrm>
          <a:prstGeom prst="rect">
            <a:avLst/>
          </a:prstGeom>
        </p:spPr>
        <p:txBody>
          <a:bodyPr wrap="square">
            <a:spAutoFit/>
          </a:bodyPr>
          <a:lstStyle/>
          <a:p>
            <a:r>
              <a:rPr lang="en-IN" dirty="0"/>
              <a:t>International Study of Comparative </a:t>
            </a:r>
            <a:endParaRPr lang="en-IN" dirty="0" smtClean="0"/>
          </a:p>
          <a:p>
            <a:r>
              <a:rPr lang="en-IN" dirty="0" smtClean="0"/>
              <a:t>Health </a:t>
            </a:r>
            <a:r>
              <a:rPr lang="en-IN" dirty="0"/>
              <a:t>Effectiveness with </a:t>
            </a:r>
            <a:endParaRPr lang="en-IN" dirty="0" smtClean="0"/>
          </a:p>
          <a:p>
            <a:r>
              <a:rPr lang="en-IN" dirty="0" smtClean="0"/>
              <a:t>Medical </a:t>
            </a:r>
            <a:r>
              <a:rPr lang="en-IN" dirty="0"/>
              <a:t>and Invasive Approaches</a:t>
            </a:r>
          </a:p>
        </p:txBody>
      </p:sp>
      <p:sp>
        <p:nvSpPr>
          <p:cNvPr id="12" name="Rectangle 11"/>
          <p:cNvSpPr/>
          <p:nvPr/>
        </p:nvSpPr>
        <p:spPr>
          <a:xfrm>
            <a:off x="846161" y="5232862"/>
            <a:ext cx="11109278" cy="1200329"/>
          </a:xfrm>
          <a:prstGeom prst="rect">
            <a:avLst/>
          </a:prstGeom>
        </p:spPr>
        <p:txBody>
          <a:bodyPr wrap="square">
            <a:spAutoFit/>
          </a:bodyPr>
          <a:lstStyle/>
          <a:p>
            <a:r>
              <a:rPr lang="en-IN" sz="2400" dirty="0">
                <a:solidFill>
                  <a:schemeClr val="accent5">
                    <a:lumMod val="75000"/>
                  </a:schemeClr>
                </a:solidFill>
              </a:rPr>
              <a:t>C</a:t>
            </a:r>
            <a:r>
              <a:rPr lang="en-IN" sz="2400" dirty="0" smtClean="0">
                <a:solidFill>
                  <a:schemeClr val="accent5">
                    <a:lumMod val="75000"/>
                  </a:schemeClr>
                </a:solidFill>
              </a:rPr>
              <a:t>omposite </a:t>
            </a:r>
            <a:r>
              <a:rPr lang="en-IN" sz="2400" dirty="0">
                <a:solidFill>
                  <a:schemeClr val="accent5">
                    <a:lumMod val="75000"/>
                  </a:schemeClr>
                </a:solidFill>
              </a:rPr>
              <a:t>endpoint of cardiovascular death or myocardial infarction </a:t>
            </a:r>
            <a:endParaRPr lang="en-IN" sz="2400" dirty="0" smtClean="0">
              <a:solidFill>
                <a:schemeClr val="accent5">
                  <a:lumMod val="75000"/>
                </a:schemeClr>
              </a:solidFill>
            </a:endParaRPr>
          </a:p>
          <a:p>
            <a:endParaRPr lang="en-IN" sz="2400" dirty="0" smtClean="0">
              <a:solidFill>
                <a:schemeClr val="accent5">
                  <a:lumMod val="75000"/>
                </a:schemeClr>
              </a:solidFill>
            </a:endParaRPr>
          </a:p>
          <a:p>
            <a:r>
              <a:rPr lang="en-IN" sz="2400" dirty="0" smtClean="0">
                <a:solidFill>
                  <a:schemeClr val="accent5">
                    <a:lumMod val="75000"/>
                  </a:schemeClr>
                </a:solidFill>
              </a:rPr>
              <a:t>In </a:t>
            </a:r>
            <a:r>
              <a:rPr lang="en-IN" sz="2400" dirty="0">
                <a:solidFill>
                  <a:schemeClr val="accent5">
                    <a:lumMod val="75000"/>
                  </a:schemeClr>
                </a:solidFill>
              </a:rPr>
              <a:t>subjects with moderate-to-severe ischemia as assessed by </a:t>
            </a:r>
            <a:r>
              <a:rPr lang="en-IN" sz="2400" dirty="0" smtClean="0">
                <a:solidFill>
                  <a:schemeClr val="accent5">
                    <a:lumMod val="75000"/>
                  </a:schemeClr>
                </a:solidFill>
              </a:rPr>
              <a:t>stress </a:t>
            </a:r>
            <a:r>
              <a:rPr lang="en-IN" sz="2400" dirty="0">
                <a:solidFill>
                  <a:schemeClr val="accent5">
                    <a:lumMod val="75000"/>
                  </a:schemeClr>
                </a:solidFill>
              </a:rPr>
              <a:t>studies</a:t>
            </a:r>
          </a:p>
        </p:txBody>
      </p:sp>
      <p:sp>
        <p:nvSpPr>
          <p:cNvPr id="13" name="5-Point Star 12"/>
          <p:cNvSpPr/>
          <p:nvPr/>
        </p:nvSpPr>
        <p:spPr>
          <a:xfrm>
            <a:off x="532263" y="5936776"/>
            <a:ext cx="354841" cy="395786"/>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5-Point Star 13"/>
          <p:cNvSpPr/>
          <p:nvPr/>
        </p:nvSpPr>
        <p:spPr>
          <a:xfrm>
            <a:off x="532262" y="5254388"/>
            <a:ext cx="327546" cy="327547"/>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0388258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17641" y="1975093"/>
            <a:ext cx="1858394" cy="461665"/>
          </a:xfrm>
          <a:prstGeom prst="rect">
            <a:avLst/>
          </a:prstGeom>
          <a:ln>
            <a:solidFill>
              <a:srgbClr val="92D050"/>
            </a:solidFill>
          </a:ln>
        </p:spPr>
        <p:txBody>
          <a:bodyPr wrap="none">
            <a:spAutoFit/>
          </a:bodyPr>
          <a:lstStyle/>
          <a:p>
            <a:r>
              <a:rPr lang="en-IN" sz="2400" dirty="0" smtClean="0"/>
              <a:t>3-vessel </a:t>
            </a:r>
            <a:r>
              <a:rPr lang="en-IN" sz="2400" dirty="0"/>
              <a:t>CAD </a:t>
            </a:r>
          </a:p>
        </p:txBody>
      </p:sp>
      <p:sp>
        <p:nvSpPr>
          <p:cNvPr id="5" name="Rectangle 4"/>
          <p:cNvSpPr/>
          <p:nvPr/>
        </p:nvSpPr>
        <p:spPr>
          <a:xfrm>
            <a:off x="3457433" y="3283255"/>
            <a:ext cx="2752299" cy="1200329"/>
          </a:xfrm>
          <a:prstGeom prst="rect">
            <a:avLst/>
          </a:prstGeom>
          <a:ln>
            <a:solidFill>
              <a:srgbClr val="92D050"/>
            </a:solidFill>
          </a:ln>
        </p:spPr>
        <p:txBody>
          <a:bodyPr wrap="square">
            <a:spAutoFit/>
          </a:bodyPr>
          <a:lstStyle/>
          <a:p>
            <a:r>
              <a:rPr lang="en-IN" sz="2400" dirty="0"/>
              <a:t>FFR-guided </a:t>
            </a:r>
            <a:r>
              <a:rPr lang="en-IN" sz="2400" dirty="0" smtClean="0"/>
              <a:t>PCI</a:t>
            </a:r>
          </a:p>
          <a:p>
            <a:r>
              <a:rPr lang="en-IN" sz="2400" dirty="0" smtClean="0"/>
              <a:t>with </a:t>
            </a:r>
            <a:r>
              <a:rPr lang="en-IN" sz="2400" dirty="0" err="1"/>
              <a:t>newgeneration</a:t>
            </a:r>
            <a:r>
              <a:rPr lang="en-IN" sz="2400" dirty="0"/>
              <a:t> </a:t>
            </a:r>
            <a:r>
              <a:rPr lang="en-IN" sz="2400" dirty="0" smtClean="0"/>
              <a:t>DES</a:t>
            </a:r>
            <a:endParaRPr lang="en-IN" sz="2400" dirty="0"/>
          </a:p>
        </p:txBody>
      </p:sp>
      <p:sp>
        <p:nvSpPr>
          <p:cNvPr id="6" name="Rectangle 5"/>
          <p:cNvSpPr/>
          <p:nvPr/>
        </p:nvSpPr>
        <p:spPr>
          <a:xfrm>
            <a:off x="7288487" y="3298925"/>
            <a:ext cx="1884940" cy="461665"/>
          </a:xfrm>
          <a:prstGeom prst="rect">
            <a:avLst/>
          </a:prstGeom>
          <a:ln>
            <a:solidFill>
              <a:srgbClr val="92D050"/>
            </a:solidFill>
          </a:ln>
        </p:spPr>
        <p:txBody>
          <a:bodyPr wrap="none">
            <a:spAutoFit/>
          </a:bodyPr>
          <a:lstStyle/>
          <a:p>
            <a:r>
              <a:rPr lang="en-IN" sz="2400" dirty="0" smtClean="0"/>
              <a:t>CABG surgery</a:t>
            </a:r>
            <a:endParaRPr lang="en-IN" sz="2400" dirty="0"/>
          </a:p>
        </p:txBody>
      </p:sp>
      <p:sp>
        <p:nvSpPr>
          <p:cNvPr id="7" name="Rectangle 6"/>
          <p:cNvSpPr/>
          <p:nvPr/>
        </p:nvSpPr>
        <p:spPr>
          <a:xfrm>
            <a:off x="1655926" y="5753501"/>
            <a:ext cx="10367752" cy="461665"/>
          </a:xfrm>
          <a:prstGeom prst="rect">
            <a:avLst/>
          </a:prstGeom>
        </p:spPr>
        <p:txBody>
          <a:bodyPr wrap="square">
            <a:spAutoFit/>
          </a:bodyPr>
          <a:lstStyle/>
          <a:p>
            <a:r>
              <a:rPr lang="en-IN" sz="2400" dirty="0" smtClean="0"/>
              <a:t>Directly </a:t>
            </a:r>
            <a:r>
              <a:rPr lang="en-IN" sz="2400" dirty="0"/>
              <a:t>test physiologically </a:t>
            </a:r>
            <a:r>
              <a:rPr lang="en-IN" sz="2400" dirty="0" smtClean="0"/>
              <a:t>versus </a:t>
            </a:r>
            <a:r>
              <a:rPr lang="en-IN" sz="2400" dirty="0"/>
              <a:t>anatomically directed </a:t>
            </a:r>
            <a:r>
              <a:rPr lang="en-IN" sz="2400" dirty="0" smtClean="0"/>
              <a:t>revascularization</a:t>
            </a:r>
            <a:endParaRPr lang="en-IN" sz="2400" dirty="0"/>
          </a:p>
        </p:txBody>
      </p:sp>
      <p:sp>
        <p:nvSpPr>
          <p:cNvPr id="8" name="5-Point Star 7"/>
          <p:cNvSpPr/>
          <p:nvPr/>
        </p:nvSpPr>
        <p:spPr>
          <a:xfrm>
            <a:off x="1050877" y="5773002"/>
            <a:ext cx="464023" cy="45037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9" name="Rectangle 8"/>
          <p:cNvSpPr/>
          <p:nvPr/>
        </p:nvSpPr>
        <p:spPr>
          <a:xfrm>
            <a:off x="5634616" y="586853"/>
            <a:ext cx="1786386" cy="461665"/>
          </a:xfrm>
          <a:prstGeom prst="rect">
            <a:avLst/>
          </a:prstGeom>
          <a:ln>
            <a:solidFill>
              <a:srgbClr val="C00000"/>
            </a:solidFill>
          </a:ln>
        </p:spPr>
        <p:txBody>
          <a:bodyPr wrap="none">
            <a:spAutoFit/>
          </a:bodyPr>
          <a:lstStyle/>
          <a:p>
            <a:r>
              <a:rPr lang="en-IN" sz="2400" dirty="0"/>
              <a:t>FAME-3 trial </a:t>
            </a:r>
          </a:p>
        </p:txBody>
      </p:sp>
      <p:sp>
        <p:nvSpPr>
          <p:cNvPr id="16" name="Down Arrow 15"/>
          <p:cNvSpPr/>
          <p:nvPr/>
        </p:nvSpPr>
        <p:spPr>
          <a:xfrm>
            <a:off x="6086901" y="1160060"/>
            <a:ext cx="887105" cy="66874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Left-Right Arrow 17"/>
          <p:cNvSpPr/>
          <p:nvPr/>
        </p:nvSpPr>
        <p:spPr>
          <a:xfrm>
            <a:off x="6291619" y="3357349"/>
            <a:ext cx="859809" cy="484632"/>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2927017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Until these ongoing studies conclude, clinicians will need to make individual revascularization decisions based on currently available trials </a:t>
            </a:r>
            <a:r>
              <a:rPr lang="en-IN" dirty="0" smtClean="0"/>
              <a:t>data</a:t>
            </a:r>
            <a:endParaRPr lang="en-IN" dirty="0"/>
          </a:p>
        </p:txBody>
      </p:sp>
    </p:spTree>
    <p:extLst>
      <p:ext uri="{BB962C8B-B14F-4D97-AF65-F5344CB8AC3E}">
        <p14:creationId xmlns:p14="http://schemas.microsoft.com/office/powerpoint/2010/main" val="33661375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dirty="0" smtClean="0"/>
              <a:t>Present </a:t>
            </a:r>
            <a:r>
              <a:rPr lang="en-IN" sz="3600" dirty="0"/>
              <a:t>analysis </a:t>
            </a:r>
            <a:r>
              <a:rPr lang="en-IN" sz="3600" dirty="0" smtClean="0"/>
              <a:t>adds to scientific evidence</a:t>
            </a:r>
            <a:endParaRPr lang="en-IN" sz="3600" dirty="0"/>
          </a:p>
        </p:txBody>
      </p:sp>
      <p:sp>
        <p:nvSpPr>
          <p:cNvPr id="3" name="Content Placeholder 2"/>
          <p:cNvSpPr>
            <a:spLocks noGrp="1"/>
          </p:cNvSpPr>
          <p:nvPr>
            <p:ph idx="1"/>
          </p:nvPr>
        </p:nvSpPr>
        <p:spPr/>
        <p:txBody>
          <a:bodyPr/>
          <a:lstStyle/>
          <a:p>
            <a:r>
              <a:rPr lang="en-IN" dirty="0"/>
              <a:t>P</a:t>
            </a:r>
            <a:r>
              <a:rPr lang="en-IN" dirty="0" smtClean="0"/>
              <a:t>hysiologically </a:t>
            </a:r>
            <a:r>
              <a:rPr lang="en-IN" dirty="0"/>
              <a:t>directed PCI approach to identifying and treating only functionally significant coronary </a:t>
            </a:r>
            <a:r>
              <a:rPr lang="en-IN" dirty="0" err="1" smtClean="0"/>
              <a:t>stenoses</a:t>
            </a:r>
            <a:endParaRPr lang="en-IN" dirty="0"/>
          </a:p>
          <a:p>
            <a:pPr>
              <a:buFont typeface="Wingdings" panose="05000000000000000000" pitchFamily="2" charset="2"/>
              <a:buChar char="Ø"/>
            </a:pPr>
            <a:endParaRPr lang="en-IN" dirty="0" smtClean="0"/>
          </a:p>
          <a:p>
            <a:pPr>
              <a:buFont typeface="Wingdings" panose="05000000000000000000" pitchFamily="2" charset="2"/>
              <a:buChar char="Ø"/>
            </a:pPr>
            <a:r>
              <a:rPr lang="en-IN" dirty="0" smtClean="0"/>
              <a:t>Lead </a:t>
            </a:r>
            <a:r>
              <a:rPr lang="en-IN" dirty="0"/>
              <a:t>to better clinical </a:t>
            </a:r>
            <a:r>
              <a:rPr lang="en-IN" dirty="0" smtClean="0"/>
              <a:t>outcomes</a:t>
            </a:r>
          </a:p>
          <a:p>
            <a:pPr>
              <a:buFont typeface="Wingdings" panose="05000000000000000000" pitchFamily="2" charset="2"/>
              <a:buChar char="Ø"/>
            </a:pPr>
            <a:r>
              <a:rPr lang="en-IN" dirty="0"/>
              <a:t>D</a:t>
            </a:r>
            <a:r>
              <a:rPr lang="en-IN" dirty="0" smtClean="0"/>
              <a:t>efines a </a:t>
            </a:r>
            <a:r>
              <a:rPr lang="en-IN" dirty="0"/>
              <a:t>path forward to utilize PCI in a more selective, safe, and cost-effective </a:t>
            </a:r>
            <a:r>
              <a:rPr lang="en-IN" dirty="0" smtClean="0"/>
              <a:t>manner</a:t>
            </a:r>
            <a:endParaRPr lang="en-IN" dirty="0"/>
          </a:p>
        </p:txBody>
      </p:sp>
    </p:spTree>
    <p:extLst>
      <p:ext uri="{BB962C8B-B14F-4D97-AF65-F5344CB8AC3E}">
        <p14:creationId xmlns:p14="http://schemas.microsoft.com/office/powerpoint/2010/main" val="26931684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Oval 1"/>
          <p:cNvSpPr/>
          <p:nvPr/>
        </p:nvSpPr>
        <p:spPr>
          <a:xfrm>
            <a:off x="2238232" y="1924334"/>
            <a:ext cx="7451677" cy="2524835"/>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itle 3"/>
          <p:cNvSpPr>
            <a:spLocks noGrp="1"/>
          </p:cNvSpPr>
          <p:nvPr>
            <p:ph type="title"/>
          </p:nvPr>
        </p:nvSpPr>
        <p:spPr>
          <a:xfrm>
            <a:off x="756314" y="2780778"/>
            <a:ext cx="10515600" cy="1325563"/>
          </a:xfrm>
        </p:spPr>
        <p:txBody>
          <a:bodyPr>
            <a:normAutofit/>
          </a:bodyPr>
          <a:lstStyle/>
          <a:p>
            <a:pPr algn="ctr"/>
            <a:r>
              <a:rPr lang="en-US" sz="7200" dirty="0" smtClean="0">
                <a:solidFill>
                  <a:srgbClr val="0070C0"/>
                </a:solidFill>
                <a:latin typeface="Viner Hand ITC" panose="03070502030502020203" pitchFamily="66" charset="0"/>
              </a:rPr>
              <a:t>THANK YOU</a:t>
            </a:r>
            <a:endParaRPr lang="en-IN" sz="7200" dirty="0">
              <a:solidFill>
                <a:srgbClr val="0070C0"/>
              </a:solidFill>
              <a:latin typeface="Viner Hand ITC" panose="03070502030502020203" pitchFamily="66" charset="0"/>
            </a:endParaRPr>
          </a:p>
        </p:txBody>
      </p:sp>
    </p:spTree>
    <p:extLst>
      <p:ext uri="{BB962C8B-B14F-4D97-AF65-F5344CB8AC3E}">
        <p14:creationId xmlns:p14="http://schemas.microsoft.com/office/powerpoint/2010/main" val="30396340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functional significance of a lesion </a:t>
            </a:r>
          </a:p>
        </p:txBody>
      </p:sp>
      <p:sp>
        <p:nvSpPr>
          <p:cNvPr id="3" name="Content Placeholder 2"/>
          <p:cNvSpPr>
            <a:spLocks noGrp="1"/>
          </p:cNvSpPr>
          <p:nvPr>
            <p:ph idx="1"/>
          </p:nvPr>
        </p:nvSpPr>
        <p:spPr/>
        <p:txBody>
          <a:bodyPr>
            <a:normAutofit/>
          </a:bodyPr>
          <a:lstStyle/>
          <a:p>
            <a:r>
              <a:rPr lang="en-IN" dirty="0"/>
              <a:t>O</a:t>
            </a:r>
            <a:r>
              <a:rPr lang="en-IN" dirty="0" smtClean="0"/>
              <a:t>n the basis of FFR</a:t>
            </a:r>
          </a:p>
          <a:p>
            <a:endParaRPr lang="en-IN" dirty="0" smtClean="0"/>
          </a:p>
          <a:p>
            <a:r>
              <a:rPr lang="en-IN" dirty="0" smtClean="0"/>
              <a:t>More important determinant of future adverse cardiac events than the angiographic appearance of the lesions</a:t>
            </a:r>
          </a:p>
          <a:p>
            <a:endParaRPr lang="en-IN" dirty="0" smtClean="0"/>
          </a:p>
          <a:p>
            <a:r>
              <a:rPr lang="en-IN" dirty="0" smtClean="0"/>
              <a:t>PCI on </a:t>
            </a:r>
            <a:r>
              <a:rPr lang="en-IN" dirty="0" err="1" smtClean="0"/>
              <a:t>angiographically</a:t>
            </a:r>
            <a:r>
              <a:rPr lang="en-IN" dirty="0" smtClean="0"/>
              <a:t> significant lesions that are not functionally significant can be deferred safely with good </a:t>
            </a:r>
            <a:r>
              <a:rPr lang="en-IN" dirty="0" err="1" smtClean="0"/>
              <a:t>longterm</a:t>
            </a:r>
            <a:r>
              <a:rPr lang="en-IN" dirty="0" smtClean="0"/>
              <a:t> outcomes</a:t>
            </a:r>
          </a:p>
        </p:txBody>
      </p:sp>
    </p:spTree>
    <p:extLst>
      <p:ext uri="{BB962C8B-B14F-4D97-AF65-F5344CB8AC3E}">
        <p14:creationId xmlns:p14="http://schemas.microsoft.com/office/powerpoint/2010/main" val="21285496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a:t>
            </a:r>
            <a:endParaRPr lang="en-IN" dirty="0"/>
          </a:p>
        </p:txBody>
      </p:sp>
      <p:sp>
        <p:nvSpPr>
          <p:cNvPr id="3" name="Content Placeholder 2"/>
          <p:cNvSpPr>
            <a:spLocks noGrp="1"/>
          </p:cNvSpPr>
          <p:nvPr>
            <p:ph idx="1"/>
          </p:nvPr>
        </p:nvSpPr>
        <p:spPr/>
        <p:txBody>
          <a:bodyPr/>
          <a:lstStyle/>
          <a:p>
            <a:r>
              <a:rPr lang="en-IN" dirty="0"/>
              <a:t>“functionally” complete revascularization with FFR guidance in patients with </a:t>
            </a:r>
            <a:r>
              <a:rPr lang="en-IN" dirty="0" err="1"/>
              <a:t>multivessel</a:t>
            </a:r>
            <a:r>
              <a:rPr lang="en-IN" dirty="0"/>
              <a:t> </a:t>
            </a:r>
            <a:r>
              <a:rPr lang="en-IN" dirty="0" smtClean="0"/>
              <a:t>CAD, </a:t>
            </a:r>
            <a:r>
              <a:rPr lang="en-IN" dirty="0"/>
              <a:t>the residual angiographic disease, which is not functionally significant, would not be predictive of outcomes, as assessed by the RSS or SRI</a:t>
            </a:r>
          </a:p>
          <a:p>
            <a:endParaRPr lang="en-IN" dirty="0"/>
          </a:p>
        </p:txBody>
      </p:sp>
    </p:spTree>
    <p:extLst>
      <p:ext uri="{BB962C8B-B14F-4D97-AF65-F5344CB8AC3E}">
        <p14:creationId xmlns:p14="http://schemas.microsoft.com/office/powerpoint/2010/main" val="10213140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Goal</a:t>
            </a:r>
            <a:endParaRPr lang="en-IN" dirty="0"/>
          </a:p>
        </p:txBody>
      </p:sp>
      <p:sp>
        <p:nvSpPr>
          <p:cNvPr id="3" name="Content Placeholder 2"/>
          <p:cNvSpPr>
            <a:spLocks noGrp="1"/>
          </p:cNvSpPr>
          <p:nvPr>
            <p:ph idx="1"/>
          </p:nvPr>
        </p:nvSpPr>
        <p:spPr/>
        <p:txBody>
          <a:bodyPr/>
          <a:lstStyle/>
          <a:p>
            <a:r>
              <a:rPr lang="en-IN" dirty="0"/>
              <a:t>I</a:t>
            </a:r>
            <a:r>
              <a:rPr lang="en-IN" dirty="0" smtClean="0"/>
              <a:t>nvestigate </a:t>
            </a:r>
            <a:r>
              <a:rPr lang="en-IN" dirty="0"/>
              <a:t>the prognostic value of </a:t>
            </a:r>
            <a:r>
              <a:rPr lang="en-IN" dirty="0" smtClean="0"/>
              <a:t>RSS and SRI quantification </a:t>
            </a:r>
            <a:r>
              <a:rPr lang="en-IN" dirty="0"/>
              <a:t>systems in patients enrolled in the FFR-guided PCI cohort of the FAME (Fractional Flow Reserve Versus Angiography for </a:t>
            </a:r>
            <a:r>
              <a:rPr lang="en-IN" dirty="0" err="1"/>
              <a:t>Multivessel</a:t>
            </a:r>
            <a:r>
              <a:rPr lang="en-IN" dirty="0"/>
              <a:t> Evaluation) trial, who underwent functionally complete revascularization with FFR guidance</a:t>
            </a:r>
          </a:p>
        </p:txBody>
      </p:sp>
    </p:spTree>
    <p:extLst>
      <p:ext uri="{BB962C8B-B14F-4D97-AF65-F5344CB8AC3E}">
        <p14:creationId xmlns:p14="http://schemas.microsoft.com/office/powerpoint/2010/main" val="2810235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225119" cy="1325563"/>
          </a:xfrm>
        </p:spPr>
        <p:txBody>
          <a:bodyPr/>
          <a:lstStyle/>
          <a:p>
            <a:r>
              <a:rPr lang="en-IN" dirty="0" smtClean="0"/>
              <a:t>METHODS</a:t>
            </a:r>
            <a:endParaRPr lang="en-IN" dirty="0"/>
          </a:p>
        </p:txBody>
      </p:sp>
      <p:sp>
        <p:nvSpPr>
          <p:cNvPr id="3" name="Content Placeholder 2"/>
          <p:cNvSpPr>
            <a:spLocks noGrp="1"/>
          </p:cNvSpPr>
          <p:nvPr>
            <p:ph sz="half" idx="1"/>
          </p:nvPr>
        </p:nvSpPr>
        <p:spPr/>
        <p:txBody>
          <a:bodyPr>
            <a:normAutofit/>
          </a:bodyPr>
          <a:lstStyle/>
          <a:p>
            <a:r>
              <a:rPr lang="en-IN" dirty="0" smtClean="0"/>
              <a:t>FAME trial</a:t>
            </a:r>
          </a:p>
          <a:p>
            <a:pPr>
              <a:buFont typeface="Wingdings" panose="05000000000000000000" pitchFamily="2" charset="2"/>
              <a:buChar char="Ø"/>
            </a:pPr>
            <a:endParaRPr lang="en-IN" dirty="0" smtClean="0"/>
          </a:p>
          <a:p>
            <a:pPr>
              <a:buFont typeface="Wingdings" panose="05000000000000000000" pitchFamily="2" charset="2"/>
              <a:buChar char="Ø"/>
            </a:pPr>
            <a:r>
              <a:rPr lang="en-IN" dirty="0"/>
              <a:t>P</a:t>
            </a:r>
            <a:r>
              <a:rPr lang="en-IN" dirty="0" smtClean="0"/>
              <a:t>rospective</a:t>
            </a:r>
          </a:p>
          <a:p>
            <a:pPr>
              <a:buFont typeface="Wingdings" panose="05000000000000000000" pitchFamily="2" charset="2"/>
              <a:buChar char="Ø"/>
            </a:pPr>
            <a:r>
              <a:rPr lang="en-IN" dirty="0"/>
              <a:t>R</a:t>
            </a:r>
            <a:r>
              <a:rPr lang="en-IN" dirty="0" smtClean="0"/>
              <a:t>andomized</a:t>
            </a:r>
          </a:p>
          <a:p>
            <a:pPr>
              <a:buFont typeface="Wingdings" panose="05000000000000000000" pitchFamily="2" charset="2"/>
              <a:buChar char="Ø"/>
            </a:pPr>
            <a:r>
              <a:rPr lang="en-IN" dirty="0"/>
              <a:t>C</a:t>
            </a:r>
            <a:r>
              <a:rPr lang="en-IN" dirty="0" smtClean="0"/>
              <a:t>ontrolled</a:t>
            </a:r>
          </a:p>
          <a:p>
            <a:pPr>
              <a:buFont typeface="Wingdings" panose="05000000000000000000" pitchFamily="2" charset="2"/>
              <a:buChar char="Ø"/>
            </a:pPr>
            <a:r>
              <a:rPr lang="en-IN" dirty="0" err="1" smtClean="0"/>
              <a:t>Multicenter</a:t>
            </a:r>
            <a:endParaRPr lang="en-IN" dirty="0"/>
          </a:p>
          <a:p>
            <a:endParaRPr lang="en-IN" dirty="0" smtClean="0"/>
          </a:p>
        </p:txBody>
      </p:sp>
      <p:sp>
        <p:nvSpPr>
          <p:cNvPr id="6" name="Rectangle 5"/>
          <p:cNvSpPr/>
          <p:nvPr/>
        </p:nvSpPr>
        <p:spPr>
          <a:xfrm>
            <a:off x="4933863" y="2630185"/>
            <a:ext cx="2364750" cy="523220"/>
          </a:xfrm>
          <a:prstGeom prst="rect">
            <a:avLst/>
          </a:prstGeom>
          <a:ln>
            <a:solidFill>
              <a:srgbClr val="FF0000"/>
            </a:solidFill>
          </a:ln>
        </p:spPr>
        <p:txBody>
          <a:bodyPr wrap="none">
            <a:spAutoFit/>
          </a:bodyPr>
          <a:lstStyle/>
          <a:p>
            <a:r>
              <a:rPr lang="en-IN" sz="2800" dirty="0"/>
              <a:t>FFR-guided PCI</a:t>
            </a:r>
          </a:p>
        </p:txBody>
      </p:sp>
      <p:sp>
        <p:nvSpPr>
          <p:cNvPr id="7" name="Rectangle 6"/>
          <p:cNvSpPr/>
          <p:nvPr/>
        </p:nvSpPr>
        <p:spPr>
          <a:xfrm>
            <a:off x="8251494" y="2643832"/>
            <a:ext cx="3711657" cy="523220"/>
          </a:xfrm>
          <a:prstGeom prst="rect">
            <a:avLst/>
          </a:prstGeom>
          <a:ln>
            <a:solidFill>
              <a:srgbClr val="FF0000"/>
            </a:solidFill>
          </a:ln>
        </p:spPr>
        <p:txBody>
          <a:bodyPr wrap="none">
            <a:spAutoFit/>
          </a:bodyPr>
          <a:lstStyle/>
          <a:p>
            <a:r>
              <a:rPr lang="en-IN" sz="2800" dirty="0"/>
              <a:t>angiography-guided PCI </a:t>
            </a:r>
          </a:p>
        </p:txBody>
      </p:sp>
      <p:sp>
        <p:nvSpPr>
          <p:cNvPr id="8" name="Rectangle 7"/>
          <p:cNvSpPr/>
          <p:nvPr/>
        </p:nvSpPr>
        <p:spPr>
          <a:xfrm>
            <a:off x="6874658" y="5155021"/>
            <a:ext cx="2524730" cy="523220"/>
          </a:xfrm>
          <a:prstGeom prst="rect">
            <a:avLst/>
          </a:prstGeom>
          <a:ln>
            <a:solidFill>
              <a:srgbClr val="FF0000"/>
            </a:solidFill>
          </a:ln>
        </p:spPr>
        <p:txBody>
          <a:bodyPr wrap="none">
            <a:spAutoFit/>
          </a:bodyPr>
          <a:lstStyle/>
          <a:p>
            <a:r>
              <a:rPr lang="en-IN" sz="2800" dirty="0" err="1"/>
              <a:t>multivessel</a:t>
            </a:r>
            <a:r>
              <a:rPr lang="en-IN" sz="2800" dirty="0"/>
              <a:t> CAD</a:t>
            </a:r>
          </a:p>
        </p:txBody>
      </p:sp>
      <p:sp>
        <p:nvSpPr>
          <p:cNvPr id="9" name="Rectangle 8"/>
          <p:cNvSpPr/>
          <p:nvPr/>
        </p:nvSpPr>
        <p:spPr>
          <a:xfrm>
            <a:off x="6755940" y="1060691"/>
            <a:ext cx="1790875" cy="523220"/>
          </a:xfrm>
          <a:prstGeom prst="rect">
            <a:avLst/>
          </a:prstGeom>
          <a:ln>
            <a:solidFill>
              <a:srgbClr val="FF0000"/>
            </a:solidFill>
          </a:ln>
        </p:spPr>
        <p:txBody>
          <a:bodyPr wrap="none">
            <a:spAutoFit/>
          </a:bodyPr>
          <a:lstStyle/>
          <a:p>
            <a:r>
              <a:rPr lang="en-IN" sz="2800" dirty="0"/>
              <a:t>Superiority</a:t>
            </a:r>
          </a:p>
        </p:txBody>
      </p:sp>
      <p:sp>
        <p:nvSpPr>
          <p:cNvPr id="10" name="Left-Right Arrow 9"/>
          <p:cNvSpPr/>
          <p:nvPr/>
        </p:nvSpPr>
        <p:spPr>
          <a:xfrm>
            <a:off x="7465327" y="2770496"/>
            <a:ext cx="614149" cy="341194"/>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2850370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7392</TotalTime>
  <Words>4011</Words>
  <Application>Microsoft Office PowerPoint</Application>
  <PresentationFormat>Widescreen</PresentationFormat>
  <Paragraphs>369</Paragraphs>
  <Slides>56</Slides>
  <Notes>27</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Calibri Light</vt:lpstr>
      <vt:lpstr>Viner Hand ITC</vt:lpstr>
      <vt:lpstr>Wingdings</vt:lpstr>
      <vt:lpstr>Office Theme</vt:lpstr>
      <vt:lpstr>PowerPoint Presentation</vt:lpstr>
      <vt:lpstr>Introduction</vt:lpstr>
      <vt:lpstr>PowerPoint Presentation</vt:lpstr>
      <vt:lpstr>Angiographically complete Vs  incomplete revascularization </vt:lpstr>
      <vt:lpstr>PowerPoint Presentation</vt:lpstr>
      <vt:lpstr>functional significance of a lesion </vt:lpstr>
      <vt:lpstr>Hypothesis</vt:lpstr>
      <vt:lpstr>Goal</vt:lpstr>
      <vt:lpstr>METHODS</vt:lpstr>
      <vt:lpstr>PowerPoint Presentation</vt:lpstr>
      <vt:lpstr>Angiography-guided PCI not included in this study</vt:lpstr>
      <vt:lpstr>Inclusions in ACS</vt:lpstr>
      <vt:lpstr>Exclusion</vt:lpstr>
      <vt:lpstr>FFR MEASUREMENT AND TREATMENT</vt:lpstr>
      <vt:lpstr>PowerPoint Presentation</vt:lpstr>
      <vt:lpstr>PowerPoint Presentation</vt:lpstr>
      <vt:lpstr>PowerPoint Presentation</vt:lpstr>
      <vt:lpstr>PowerPoint Presentation</vt:lpstr>
      <vt:lpstr>Representative Cases With the Same SS, But Different FSS, RSS, and SRI</vt:lpstr>
      <vt:lpstr>PowerPoint Presentation</vt:lpstr>
      <vt:lpstr>PowerPoint Presentation</vt:lpstr>
      <vt:lpstr>RESULTS</vt:lpstr>
      <vt:lpstr>PowerPoint Presentation</vt:lpstr>
      <vt:lpstr>PowerPoint Presentation</vt:lpstr>
      <vt:lpstr>PowerPoint Presentation</vt:lpstr>
      <vt:lpstr>CORRELATIONS BETWEEN DIFFERENT SCORING SYSTEMS</vt:lpstr>
      <vt:lpstr>PowerPoint Presentation</vt:lpstr>
      <vt:lpstr>PowerPoint Presentation</vt:lpstr>
      <vt:lpstr>PowerPoint Presentation</vt:lpstr>
      <vt:lpstr>PowerPoint Presentation</vt:lpstr>
      <vt:lpstr>COMPARISONS OF BASELINE DATA AMONG THE RSS AND SRI SUBGROUPS</vt:lpstr>
      <vt:lpstr>PowerPoint Presentation</vt:lpstr>
      <vt:lpstr>PowerPoint Presentation</vt:lpstr>
      <vt:lpstr>With increasing RSS</vt:lpstr>
      <vt:lpstr>with decrement of SRI</vt:lpstr>
      <vt:lpstr>CLINICAL OUTCOMES</vt:lpstr>
      <vt:lpstr>PowerPoint Presentation</vt:lpstr>
      <vt:lpstr>PowerPoint Presentation</vt:lpstr>
      <vt:lpstr>PowerPoint Presentation</vt:lpstr>
      <vt:lpstr>Kaplan – Meier curves at 1 year</vt:lpstr>
      <vt:lpstr>2-YEAR CLINICAL OUTCOME DATA</vt:lpstr>
      <vt:lpstr>2-YEAR CLINICAL OUTCOME DATA</vt:lpstr>
      <vt:lpstr>DISCUSSION - The principal finding of the present study</vt:lpstr>
      <vt:lpstr>PowerPoint Presentation</vt:lpstr>
      <vt:lpstr>PowerPoint Presentation</vt:lpstr>
      <vt:lpstr>PowerPoint Presentation</vt:lpstr>
      <vt:lpstr>PowerPoint Presentation</vt:lpstr>
      <vt:lpstr>PowerPoint Presentation</vt:lpstr>
      <vt:lpstr>STUDY LIMITATIONS</vt:lpstr>
      <vt:lpstr>Conclusions</vt:lpstr>
      <vt:lpstr>Do these findings provide insight into the design and conduct of current trials?</vt:lpstr>
      <vt:lpstr>PowerPoint Presentation</vt:lpstr>
      <vt:lpstr>PowerPoint Presentation</vt:lpstr>
      <vt:lpstr>PowerPoint Presentation</vt:lpstr>
      <vt:lpstr>Present analysis adds to scientific evidence</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Acer</cp:lastModifiedBy>
  <cp:revision>51</cp:revision>
  <dcterms:created xsi:type="dcterms:W3CDTF">2016-04-11T12:53:55Z</dcterms:created>
  <dcterms:modified xsi:type="dcterms:W3CDTF">2016-04-19T12:23:08Z</dcterms:modified>
</cp:coreProperties>
</file>